
<file path=[Content_Types].xml><?xml version="1.0" encoding="utf-8"?>
<Types xmlns="http://schemas.openxmlformats.org/package/2006/content-types">
  <Default Extension="jpeg" ContentType="image/jpeg"/>
  <Default Extension="vml" ContentType="application/vnd.openxmlformats-officedocument.vmlDrawing"/>
  <Default Extension="xlsx" ContentType="application/vnd.openxmlformats-officedocument.spreadsheetml.sheet"/>
  <Default Extension="bin" ContentType="application/vnd.openxmlformats-officedocument.oleObject"/>
  <Default Extension="tiff" ContentType="image/tiff"/>
  <Default Extension="png" ContentType="image/png"/>
  <Default Extension="wmf" ContentType="image/x-wmf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Override1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9" r:id="rId3"/>
  </p:sldMasterIdLst>
  <p:notesMasterIdLst>
    <p:notesMasterId r:id="rId5"/>
  </p:notesMasterIdLst>
  <p:handoutMasterIdLst>
    <p:handoutMasterId r:id="rId63"/>
  </p:handoutMasterIdLst>
  <p:sldIdLst>
    <p:sldId id="257" r:id="rId4"/>
    <p:sldId id="472" r:id="rId6"/>
    <p:sldId id="260" r:id="rId7"/>
    <p:sldId id="262" r:id="rId8"/>
    <p:sldId id="513" r:id="rId9"/>
    <p:sldId id="519" r:id="rId10"/>
    <p:sldId id="259" r:id="rId11"/>
    <p:sldId id="662" r:id="rId12"/>
    <p:sldId id="514" r:id="rId13"/>
    <p:sldId id="265" r:id="rId14"/>
    <p:sldId id="563" r:id="rId15"/>
    <p:sldId id="285" r:id="rId16"/>
    <p:sldId id="286" r:id="rId17"/>
    <p:sldId id="473" r:id="rId18"/>
    <p:sldId id="515" r:id="rId19"/>
    <p:sldId id="442" r:id="rId20"/>
    <p:sldId id="474" r:id="rId21"/>
    <p:sldId id="289" r:id="rId22"/>
    <p:sldId id="394" r:id="rId23"/>
    <p:sldId id="333" r:id="rId24"/>
    <p:sldId id="395" r:id="rId25"/>
    <p:sldId id="517" r:id="rId26"/>
    <p:sldId id="354" r:id="rId27"/>
    <p:sldId id="267" r:id="rId28"/>
    <p:sldId id="268" r:id="rId29"/>
    <p:sldId id="511" r:id="rId30"/>
    <p:sldId id="621" r:id="rId31"/>
    <p:sldId id="518" r:id="rId32"/>
    <p:sldId id="512" r:id="rId33"/>
    <p:sldId id="271" r:id="rId34"/>
    <p:sldId id="269" r:id="rId35"/>
    <p:sldId id="272" r:id="rId36"/>
    <p:sldId id="273" r:id="rId37"/>
    <p:sldId id="422" r:id="rId38"/>
    <p:sldId id="604" r:id="rId39"/>
    <p:sldId id="624" r:id="rId40"/>
    <p:sldId id="627" r:id="rId41"/>
    <p:sldId id="320" r:id="rId42"/>
    <p:sldId id="622" r:id="rId43"/>
    <p:sldId id="565" r:id="rId44"/>
    <p:sldId id="280" r:id="rId45"/>
    <p:sldId id="625" r:id="rId46"/>
    <p:sldId id="626" r:id="rId47"/>
    <p:sldId id="353" r:id="rId48"/>
    <p:sldId id="516" r:id="rId49"/>
    <p:sldId id="274" r:id="rId50"/>
    <p:sldId id="283" r:id="rId51"/>
    <p:sldId id="276" r:id="rId52"/>
    <p:sldId id="652" r:id="rId53"/>
    <p:sldId id="277" r:id="rId54"/>
    <p:sldId id="388" r:id="rId55"/>
    <p:sldId id="282" r:id="rId56"/>
    <p:sldId id="281" r:id="rId57"/>
    <p:sldId id="623" r:id="rId58"/>
    <p:sldId id="356" r:id="rId59"/>
    <p:sldId id="278" r:id="rId60"/>
    <p:sldId id="564" r:id="rId61"/>
    <p:sldId id="261" r:id="rId62"/>
  </p:sldIdLst>
  <p:sldSz cx="9144000" cy="6858000" type="screen4x3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7AC3CCA-C797-4891-BE02-D94E43425B78}" styleName="中度样式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510" autoAdjust="0"/>
    <p:restoredTop sz="94660"/>
  </p:normalViewPr>
  <p:slideViewPr>
    <p:cSldViewPr snapToGrid="0" showGuides="1">
      <p:cViewPr varScale="1">
        <p:scale>
          <a:sx n="96" d="100"/>
          <a:sy n="96" d="100"/>
        </p:scale>
        <p:origin x="651" y="57"/>
      </p:cViewPr>
      <p:guideLst>
        <p:guide orient="horz" pos="2109"/>
        <p:guide pos="2793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6" Type="http://schemas.openxmlformats.org/officeDocument/2006/relationships/tableStyles" Target="tableStyles.xml"/><Relationship Id="rId65" Type="http://schemas.openxmlformats.org/officeDocument/2006/relationships/viewProps" Target="viewProps.xml"/><Relationship Id="rId64" Type="http://schemas.openxmlformats.org/officeDocument/2006/relationships/presProps" Target="presProps.xml"/><Relationship Id="rId63" Type="http://schemas.openxmlformats.org/officeDocument/2006/relationships/handoutMaster" Target="handoutMasters/handoutMaster1.xml"/><Relationship Id="rId62" Type="http://schemas.openxmlformats.org/officeDocument/2006/relationships/slide" Target="slides/slide58.xml"/><Relationship Id="rId61" Type="http://schemas.openxmlformats.org/officeDocument/2006/relationships/slide" Target="slides/slide57.xml"/><Relationship Id="rId60" Type="http://schemas.openxmlformats.org/officeDocument/2006/relationships/slide" Target="slides/slide56.xml"/><Relationship Id="rId6" Type="http://schemas.openxmlformats.org/officeDocument/2006/relationships/slide" Target="slides/slide2.xml"/><Relationship Id="rId59" Type="http://schemas.openxmlformats.org/officeDocument/2006/relationships/slide" Target="slides/slide55.xml"/><Relationship Id="rId58" Type="http://schemas.openxmlformats.org/officeDocument/2006/relationships/slide" Target="slides/slide54.xml"/><Relationship Id="rId57" Type="http://schemas.openxmlformats.org/officeDocument/2006/relationships/slide" Target="slides/slide53.xml"/><Relationship Id="rId56" Type="http://schemas.openxmlformats.org/officeDocument/2006/relationships/slide" Target="slides/slide52.xml"/><Relationship Id="rId55" Type="http://schemas.openxmlformats.org/officeDocument/2006/relationships/slide" Target="slides/slide51.xml"/><Relationship Id="rId54" Type="http://schemas.openxmlformats.org/officeDocument/2006/relationships/slide" Target="slides/slide50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0" Type="http://schemas.openxmlformats.org/officeDocument/2006/relationships/slide" Target="slides/slide36.xml"/><Relationship Id="rId4" Type="http://schemas.openxmlformats.org/officeDocument/2006/relationships/slide" Target="slides/slide1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5" Type="http://schemas.openxmlformats.org/officeDocument/2006/relationships/image" Target="../media/image21.wmf"/><Relationship Id="rId4" Type="http://schemas.openxmlformats.org/officeDocument/2006/relationships/image" Target="../media/image20.wmf"/><Relationship Id="rId3" Type="http://schemas.openxmlformats.org/officeDocument/2006/relationships/image" Target="../media/image19.wmf"/><Relationship Id="rId2" Type="http://schemas.openxmlformats.org/officeDocument/2006/relationships/image" Target="../media/image18.wmf"/><Relationship Id="rId1" Type="http://schemas.openxmlformats.org/officeDocument/2006/relationships/image" Target="../media/image17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wmf"/></Relationships>
</file>

<file path=ppt/drawings/_rels/vmlDrawing11.vml.rels><?xml version="1.0" encoding="UTF-8" standalone="yes"?>
<Relationships xmlns="http://schemas.openxmlformats.org/package/2006/relationships"><Relationship Id="rId4" Type="http://schemas.openxmlformats.org/officeDocument/2006/relationships/image" Target="../media/image48.wmf"/><Relationship Id="rId3" Type="http://schemas.openxmlformats.org/officeDocument/2006/relationships/image" Target="../media/image47.wmf"/><Relationship Id="rId2" Type="http://schemas.openxmlformats.org/officeDocument/2006/relationships/image" Target="../media/image46.wmf"/><Relationship Id="rId1" Type="http://schemas.openxmlformats.org/officeDocument/2006/relationships/image" Target="../media/image45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0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3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24.wmf"/><Relationship Id="rId1" Type="http://schemas.openxmlformats.org/officeDocument/2006/relationships/image" Target="../media/image23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w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image" Target="../media/image31.wmf"/></Relationships>
</file>

<file path=ppt/drawings/_rels/vmlDrawing8.vml.rels><?xml version="1.0" encoding="UTF-8" standalone="yes"?>
<Relationships xmlns="http://schemas.openxmlformats.org/package/2006/relationships"><Relationship Id="rId4" Type="http://schemas.openxmlformats.org/officeDocument/2006/relationships/image" Target="../media/image38.wmf"/><Relationship Id="rId3" Type="http://schemas.openxmlformats.org/officeDocument/2006/relationships/image" Target="../media/image37.wmf"/><Relationship Id="rId2" Type="http://schemas.openxmlformats.org/officeDocument/2006/relationships/image" Target="../media/image36.wmf"/><Relationship Id="rId1" Type="http://schemas.openxmlformats.org/officeDocument/2006/relationships/image" Target="../media/image35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249892" y="1279525"/>
            <a:ext cx="4605867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1249363" y="1279525"/>
            <a:ext cx="4606925" cy="34544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1249363" y="1279525"/>
            <a:ext cx="4606925" cy="34544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143000" y="1322962"/>
            <a:ext cx="6858000" cy="2187001"/>
          </a:xfrm>
        </p:spPr>
        <p:txBody>
          <a:bodyPr anchor="b">
            <a:normAutofit/>
          </a:bodyPr>
          <a:lstStyle>
            <a:lvl1pPr algn="ctr">
              <a:defRPr sz="6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628650" y="551543"/>
            <a:ext cx="7886700" cy="555897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96E65-3607-5B4B-B7BB-578382DDBE94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50D59-4A60-6143-A51E-4AA3E3BC3166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96E65-3607-5B4B-B7BB-578382DDBE94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50D59-4A60-6143-A51E-4AA3E3BC3166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96E65-3607-5B4B-B7BB-578382DDBE94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50D59-4A60-6143-A51E-4AA3E3BC3166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96E65-3607-5B4B-B7BB-578382DDBE94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50D59-4A60-6143-A51E-4AA3E3BC3166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96E65-3607-5B4B-B7BB-578382DDBE94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50D59-4A60-6143-A51E-4AA3E3BC3166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96E65-3607-5B4B-B7BB-578382DDBE94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50D59-4A60-6143-A51E-4AA3E3BC3166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96E65-3607-5B4B-B7BB-578382DDBE94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50D59-4A60-6143-A51E-4AA3E3BC3166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96E65-3607-5B4B-B7BB-578382DDBE94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50D59-4A60-6143-A51E-4AA3E3BC3166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96E65-3607-5B4B-B7BB-578382DDBE94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50D59-4A60-6143-A51E-4AA3E3BC3166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5775" y="258445"/>
            <a:ext cx="7886700" cy="1325563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5775" y="1825625"/>
            <a:ext cx="7886700" cy="435133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96E65-3607-5B4B-B7BB-578382DDBE94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50D59-4A60-6143-A51E-4AA3E3BC3166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96E65-3607-5B4B-B7BB-578382DDBE94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50D59-4A60-6143-A51E-4AA3E3BC3166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3751117"/>
            <a:ext cx="5491163" cy="811357"/>
          </a:xfrm>
        </p:spPr>
        <p:txBody>
          <a:bodyPr anchor="b">
            <a:normAutofit/>
          </a:bodyPr>
          <a:lstStyle>
            <a:lvl1pPr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610028"/>
            <a:ext cx="5491163" cy="64755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5775" y="258445"/>
            <a:ext cx="7886700" cy="1325563"/>
          </a:xfrm>
        </p:spPr>
        <p:txBody>
          <a:bodyPr>
            <a:normAutofit/>
          </a:bodyPr>
          <a:lstStyle>
            <a:lvl1pPr>
              <a:defRPr sz="2400" b="1" i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85775" y="1825625"/>
            <a:ext cx="38862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486275" y="1825625"/>
            <a:ext cx="38862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9841" y="1744961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9841" y="2615609"/>
            <a:ext cx="3868340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744961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615609"/>
            <a:ext cx="3887391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2766219"/>
            <a:ext cx="7886700" cy="1325563"/>
          </a:xfrm>
        </p:spPr>
        <p:txBody>
          <a:bodyPr>
            <a:normAutofit/>
          </a:bodyPr>
          <a:lstStyle>
            <a:lvl1pPr algn="ctr">
              <a:defRPr sz="4800"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85060" y="127000"/>
            <a:ext cx="3123900" cy="1600200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3888000" y="766354"/>
            <a:ext cx="4363031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88870" y="2057400"/>
            <a:ext cx="31239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cxnSp>
        <p:nvCxnSpPr>
          <p:cNvPr id="8" name="直接连接符 7" hidden="1"/>
          <p:cNvCxnSpPr/>
          <p:nvPr userDrawn="1"/>
        </p:nvCxnSpPr>
        <p:spPr>
          <a:xfrm>
            <a:off x="557213" y="434340"/>
            <a:ext cx="0" cy="13912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368363" y="365125"/>
            <a:ext cx="1146987" cy="5811838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6659969" cy="5811838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tags" Target="../tags/tag3.xml"/><Relationship Id="rId12" Type="http://schemas.openxmlformats.org/officeDocument/2006/relationships/tags" Target="../tags/tag2.xml"/><Relationship Id="rId11" Type="http://schemas.openxmlformats.org/officeDocument/2006/relationships/tags" Target="../tags/tag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9.xml"/><Relationship Id="rId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2.xml"/><Relationship Id="rId12" Type="http://schemas.openxmlformats.org/officeDocument/2006/relationships/theme" Target="../theme/theme2.xml"/><Relationship Id="rId11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>
          <a:gsLst>
            <a:gs pos="0">
              <a:schemeClr val="bg1">
                <a:lumMod val="95000"/>
              </a:schemeClr>
            </a:gs>
            <a:gs pos="100000">
              <a:schemeClr val="tx2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1"/>
            </p:custDataLst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2"/>
            </p:custDataLst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KSO_TEMPLATE" hidden="1"/>
          <p:cNvSpPr/>
          <p:nvPr userDrawn="1">
            <p:custDataLst>
              <p:tags r:id="rId13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196E65-3607-5B4B-B7BB-578382DDBE94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A50D59-4A60-6143-A51E-4AA3E3BC3166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7.em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5.bin"/><Relationship Id="rId8" Type="http://schemas.openxmlformats.org/officeDocument/2006/relationships/image" Target="../media/image20.wmf"/><Relationship Id="rId7" Type="http://schemas.openxmlformats.org/officeDocument/2006/relationships/oleObject" Target="../embeddings/oleObject4.bin"/><Relationship Id="rId6" Type="http://schemas.openxmlformats.org/officeDocument/2006/relationships/image" Target="../media/image19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18.wmf"/><Relationship Id="rId3" Type="http://schemas.openxmlformats.org/officeDocument/2006/relationships/oleObject" Target="../embeddings/oleObject2.bin"/><Relationship Id="rId2" Type="http://schemas.openxmlformats.org/officeDocument/2006/relationships/image" Target="../media/image17.wmf"/><Relationship Id="rId14" Type="http://schemas.openxmlformats.org/officeDocument/2006/relationships/notesSlide" Target="../notesSlides/notesSlide2.xml"/><Relationship Id="rId13" Type="http://schemas.openxmlformats.org/officeDocument/2006/relationships/vmlDrawing" Target="../drawings/vmlDrawing1.vml"/><Relationship Id="rId12" Type="http://schemas.openxmlformats.org/officeDocument/2006/relationships/slideLayout" Target="../slideLayouts/slideLayout14.xml"/><Relationship Id="rId11" Type="http://schemas.openxmlformats.org/officeDocument/2006/relationships/image" Target="../media/image22.wmf"/><Relationship Id="rId10" Type="http://schemas.openxmlformats.org/officeDocument/2006/relationships/image" Target="../media/image21.wmf"/><Relationship Id="rId1" Type="http://schemas.openxmlformats.org/officeDocument/2006/relationships/oleObject" Target="../embeddings/oleObject1.bin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2.v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23.wmf"/><Relationship Id="rId1" Type="http://schemas.openxmlformats.org/officeDocument/2006/relationships/oleObject" Target="../embeddings/oleObject6.bin"/></Relationships>
</file>

<file path=ppt/slides/_rels/slide27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3.vml"/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24.wmf"/><Relationship Id="rId3" Type="http://schemas.openxmlformats.org/officeDocument/2006/relationships/package" Target="../embeddings/Workbook1.xlsx"/><Relationship Id="rId2" Type="http://schemas.openxmlformats.org/officeDocument/2006/relationships/image" Target="../media/image23.wmf"/><Relationship Id="rId1" Type="http://schemas.openxmlformats.org/officeDocument/2006/relationships/oleObject" Target="../embeddings/oleObject7.bin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4.vml"/><Relationship Id="rId3" Type="http://schemas.openxmlformats.org/officeDocument/2006/relationships/slideLayout" Target="../slideLayouts/slideLayout14.xml"/><Relationship Id="rId2" Type="http://schemas.openxmlformats.org/officeDocument/2006/relationships/image" Target="../media/image25.wmf"/><Relationship Id="rId1" Type="http://schemas.openxmlformats.org/officeDocument/2006/relationships/oleObject" Target="../embeddings/oleObject8.bin"/></Relationships>
</file>

<file path=ppt/slides/_rels/slide29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5.vml"/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27.png"/><Relationship Id="rId2" Type="http://schemas.openxmlformats.org/officeDocument/2006/relationships/image" Target="../media/image26.wmf"/><Relationship Id="rId1" Type="http://schemas.openxmlformats.org/officeDocument/2006/relationships/oleObject" Target="../embeddings/oleObject9.bin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6.v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28.wmf"/><Relationship Id="rId1" Type="http://schemas.openxmlformats.org/officeDocument/2006/relationships/oleObject" Target="../embeddings/oleObject10.bin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7.vml"/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32.emf"/><Relationship Id="rId3" Type="http://schemas.openxmlformats.org/officeDocument/2006/relationships/oleObject" Target="../embeddings/oleObject12.bin"/><Relationship Id="rId2" Type="http://schemas.openxmlformats.org/officeDocument/2006/relationships/image" Target="../media/image31.wmf"/><Relationship Id="rId1" Type="http://schemas.openxmlformats.org/officeDocument/2006/relationships/oleObject" Target="../embeddings/oleObject11.bin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33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34.png"/></Relationships>
</file>

<file path=ppt/slides/_rels/slide3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2.xml"/><Relationship Id="rId8" Type="http://schemas.openxmlformats.org/officeDocument/2006/relationships/image" Target="../media/image38.wmf"/><Relationship Id="rId7" Type="http://schemas.openxmlformats.org/officeDocument/2006/relationships/oleObject" Target="../embeddings/oleObject16.bin"/><Relationship Id="rId6" Type="http://schemas.openxmlformats.org/officeDocument/2006/relationships/image" Target="../media/image37.wmf"/><Relationship Id="rId5" Type="http://schemas.openxmlformats.org/officeDocument/2006/relationships/oleObject" Target="../embeddings/oleObject15.bin"/><Relationship Id="rId4" Type="http://schemas.openxmlformats.org/officeDocument/2006/relationships/image" Target="../media/image36.wmf"/><Relationship Id="rId3" Type="http://schemas.openxmlformats.org/officeDocument/2006/relationships/oleObject" Target="../embeddings/oleObject14.bin"/><Relationship Id="rId2" Type="http://schemas.openxmlformats.org/officeDocument/2006/relationships/image" Target="../media/image35.wmf"/><Relationship Id="rId10" Type="http://schemas.openxmlformats.org/officeDocument/2006/relationships/vmlDrawing" Target="../drawings/vmlDrawing8.vml"/><Relationship Id="rId1" Type="http://schemas.openxmlformats.org/officeDocument/2006/relationships/oleObject" Target="../embeddings/oleObject13.bin"/></Relationships>
</file>

<file path=ppt/slides/_rels/slide39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9.vml"/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38.wmf"/><Relationship Id="rId2" Type="http://schemas.openxmlformats.org/officeDocument/2006/relationships/oleObject" Target="../embeddings/oleObject17.bin"/><Relationship Id="rId1" Type="http://schemas.openxmlformats.org/officeDocument/2006/relationships/image" Target="../media/image3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image" Target="../media/image41.png"/><Relationship Id="rId1" Type="http://schemas.openxmlformats.org/officeDocument/2006/relationships/image" Target="../media/image40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4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44.png"/><Relationship Id="rId1" Type="http://schemas.openxmlformats.org/officeDocument/2006/relationships/image" Target="../media/image43.png"/></Relationships>
</file>

<file path=ppt/slides/_rels/slide43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10.vml"/><Relationship Id="rId4" Type="http://schemas.openxmlformats.org/officeDocument/2006/relationships/slideLayout" Target="../slideLayouts/slideLayout12.xml"/><Relationship Id="rId3" Type="http://schemas.openxmlformats.org/officeDocument/2006/relationships/oleObject" Target="../embeddings/oleObject19.bin"/><Relationship Id="rId2" Type="http://schemas.openxmlformats.org/officeDocument/2006/relationships/image" Target="../media/image38.wmf"/><Relationship Id="rId1" Type="http://schemas.openxmlformats.org/officeDocument/2006/relationships/oleObject" Target="../embeddings/oleObject18.bin"/></Relationships>
</file>

<file path=ppt/slides/_rels/slide4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2.xml"/><Relationship Id="rId8" Type="http://schemas.openxmlformats.org/officeDocument/2006/relationships/image" Target="../media/image48.wmf"/><Relationship Id="rId7" Type="http://schemas.openxmlformats.org/officeDocument/2006/relationships/oleObject" Target="../embeddings/oleObject23.bin"/><Relationship Id="rId6" Type="http://schemas.openxmlformats.org/officeDocument/2006/relationships/image" Target="../media/image47.wmf"/><Relationship Id="rId5" Type="http://schemas.openxmlformats.org/officeDocument/2006/relationships/oleObject" Target="../embeddings/oleObject22.bin"/><Relationship Id="rId4" Type="http://schemas.openxmlformats.org/officeDocument/2006/relationships/image" Target="../media/image46.wmf"/><Relationship Id="rId3" Type="http://schemas.openxmlformats.org/officeDocument/2006/relationships/oleObject" Target="../embeddings/oleObject21.bin"/><Relationship Id="rId2" Type="http://schemas.openxmlformats.org/officeDocument/2006/relationships/image" Target="../media/image45.wmf"/><Relationship Id="rId10" Type="http://schemas.openxmlformats.org/officeDocument/2006/relationships/vmlDrawing" Target="../drawings/vmlDrawing11.vml"/><Relationship Id="rId1" Type="http://schemas.openxmlformats.org/officeDocument/2006/relationships/oleObject" Target="../embeddings/oleObject20.bin"/></Relationships>
</file>

<file path=ppt/slides/_rels/slide45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12.vml"/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50.wmf"/><Relationship Id="rId2" Type="http://schemas.openxmlformats.org/officeDocument/2006/relationships/oleObject" Target="../embeddings/oleObject24.bin"/><Relationship Id="rId1" Type="http://schemas.openxmlformats.org/officeDocument/2006/relationships/image" Target="../media/image49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6.xml"/><Relationship Id="rId1" Type="http://schemas.openxmlformats.org/officeDocument/2006/relationships/image" Target="../media/image51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52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3.v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53.emf"/><Relationship Id="rId1" Type="http://schemas.openxmlformats.org/officeDocument/2006/relationships/package" Target="../embeddings/Workbook2.xlsx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55.png"/><Relationship Id="rId1" Type="http://schemas.openxmlformats.org/officeDocument/2006/relationships/image" Target="../media/image54.png"/></Relationships>
</file>

<file path=ppt/slides/_rels/slide5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themeOverride" Target="../theme/themeOverride1.xml"/><Relationship Id="rId2" Type="http://schemas.openxmlformats.org/officeDocument/2006/relationships/image" Target="../media/image57.png"/><Relationship Id="rId1" Type="http://schemas.openxmlformats.org/officeDocument/2006/relationships/image" Target="../media/image5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6.xml"/><Relationship Id="rId1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488632" y="3579885"/>
            <a:ext cx="8315325" cy="443865"/>
          </a:xfrm>
        </p:spPr>
        <p:txBody>
          <a:bodyPr>
            <a:noAutofit/>
          </a:bodyPr>
          <a:lstStyle/>
          <a:p>
            <a:r>
              <a:rPr kumimoji="1" lang="en-US" altLang="zh-CN" sz="2000" u="sng" dirty="0" smtClean="0">
                <a:solidFill>
                  <a:srgbClr val="FF0000"/>
                </a:solidFill>
              </a:rPr>
              <a:t>S</a:t>
            </a:r>
            <a:r>
              <a:rPr kumimoji="1" lang="en-US" altLang="zh-CN" sz="2000" dirty="0" smtClean="0"/>
              <a:t>ubstitution-based </a:t>
            </a:r>
            <a:r>
              <a:rPr kumimoji="1" lang="en-US" altLang="zh-CN" sz="2000" u="sng" dirty="0" smtClean="0">
                <a:solidFill>
                  <a:srgbClr val="FF0000"/>
                </a:solidFill>
              </a:rPr>
              <a:t>W</a:t>
            </a:r>
            <a:r>
              <a:rPr kumimoji="1" lang="en-US" altLang="zh-CN" sz="2000" dirty="0" smtClean="0"/>
              <a:t>hite-box oriented </a:t>
            </a:r>
            <a:r>
              <a:rPr kumimoji="1" lang="en-US" altLang="zh-CN" sz="2000" dirty="0"/>
              <a:t>block cipher </a:t>
            </a:r>
            <a:r>
              <a:rPr kumimoji="1" lang="en-US" altLang="zh-CN" sz="2000" dirty="0" smtClean="0"/>
              <a:t>with </a:t>
            </a:r>
            <a:r>
              <a:rPr kumimoji="1" lang="en-US" altLang="zh-CN" sz="2000" u="sng" dirty="0">
                <a:solidFill>
                  <a:srgbClr val="FF0000"/>
                </a:solidFill>
              </a:rPr>
              <a:t>A</a:t>
            </a:r>
            <a:r>
              <a:rPr kumimoji="1" lang="en-US" altLang="zh-CN" sz="2000" dirty="0"/>
              <a:t>ffine </a:t>
            </a:r>
            <a:r>
              <a:rPr kumimoji="1" lang="en-US" altLang="zh-CN" sz="2000" u="sng" dirty="0" smtClean="0">
                <a:solidFill>
                  <a:srgbClr val="FF0000"/>
                </a:solidFill>
              </a:rPr>
              <a:t>N</a:t>
            </a:r>
            <a:r>
              <a:rPr kumimoji="1" lang="en-US" altLang="zh-CN" sz="2000" dirty="0" smtClean="0"/>
              <a:t>etworks</a:t>
            </a:r>
            <a:endParaRPr kumimoji="1" lang="en-US" altLang="zh-CN" sz="2000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706880" y="4406900"/>
            <a:ext cx="5878195" cy="1905000"/>
          </a:xfrm>
        </p:spPr>
        <p:txBody>
          <a:bodyPr>
            <a:noAutofit/>
          </a:bodyPr>
          <a:lstStyle/>
          <a:p>
            <a:r>
              <a:rPr kumimoji="1" lang="en-US" altLang="zh-CN" sz="1400" dirty="0" smtClean="0"/>
              <a:t>Zheng Gong, Weijie Li, Guohong Liao, Guojun Tang, Zhaoji Xu</a:t>
            </a:r>
            <a:endParaRPr kumimoji="1" lang="en-US" altLang="zh-CN" sz="1400" dirty="0" smtClean="0"/>
          </a:p>
          <a:p>
            <a:r>
              <a:rPr kumimoji="1" lang="en-US" altLang="zh-CN" sz="1400" dirty="0" smtClean="0"/>
              <a:t>School of Computer Science, SCNU</a:t>
            </a:r>
            <a:endParaRPr kumimoji="1" lang="en-US" altLang="zh-CN" sz="1400" dirty="0" smtClean="0"/>
          </a:p>
          <a:p>
            <a:r>
              <a:rPr kumimoji="1" lang="en-US" altLang="zh-CN" sz="1400" dirty="0" smtClean="0"/>
              <a:t>Bing Sun</a:t>
            </a:r>
            <a:endParaRPr kumimoji="1" lang="en-US" altLang="zh-CN" sz="1400" dirty="0" smtClean="0"/>
          </a:p>
          <a:p>
            <a:r>
              <a:rPr kumimoji="1" lang="en-US" altLang="zh-CN" sz="1400" dirty="0" smtClean="0"/>
              <a:t>School of Math, NDTU</a:t>
            </a:r>
            <a:endParaRPr kumimoji="1" lang="en-US" altLang="zh-CN" sz="1400" dirty="0" smtClean="0"/>
          </a:p>
          <a:p>
            <a:r>
              <a:rPr kumimoji="1" lang="en-US" altLang="zh-CN" sz="1400" dirty="0" smtClean="0"/>
              <a:t>Siwei Sun, Yingjie Zhang</a:t>
            </a:r>
            <a:endParaRPr kumimoji="1" lang="en-US" altLang="zh-CN" sz="1400" dirty="0" smtClean="0"/>
          </a:p>
          <a:p>
            <a:r>
              <a:rPr kumimoji="1" lang="en-US" altLang="zh-CN" sz="1400" dirty="0" smtClean="0"/>
              <a:t>CAS, IIE</a:t>
            </a:r>
            <a:endParaRPr kumimoji="1" lang="en-US" altLang="zh-CN" sz="1400" dirty="0" smtClean="0"/>
          </a:p>
          <a:p>
            <a:r>
              <a:rPr kumimoji="1" lang="en-US" altLang="zh-CN" sz="1400" dirty="0"/>
              <a:t>Last updated: 13 April, 2019</a:t>
            </a:r>
            <a:endParaRPr kumimoji="1" lang="en-US" altLang="zh-CN" sz="14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80590" y="431165"/>
            <a:ext cx="4930775" cy="27730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Typical Mobile Applications with WBC</a:t>
            </a:r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03428" y="1833642"/>
            <a:ext cx="2827467" cy="47148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066" y="2591830"/>
            <a:ext cx="1924050" cy="237172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55666" y="5602333"/>
            <a:ext cx="224980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(Fully?) </a:t>
            </a:r>
            <a:r>
              <a:rPr lang="en-US" altLang="zh-CN" dirty="0" smtClean="0">
                <a:solidFill>
                  <a:srgbClr val="FF0000"/>
                </a:solidFill>
              </a:rPr>
              <a:t>Trusted </a:t>
            </a:r>
            <a:r>
              <a:rPr lang="en-US" altLang="zh-CN" dirty="0" smtClean="0"/>
              <a:t>Server</a:t>
            </a:r>
            <a:endParaRPr lang="en-US" altLang="zh-CN" dirty="0" smtClean="0"/>
          </a:p>
          <a:p>
            <a:pPr algn="ctr"/>
            <a:r>
              <a:rPr lang="en-US" altLang="zh-CN" dirty="0">
                <a:solidFill>
                  <a:srgbClr val="FF0000"/>
                </a:solidFill>
              </a:rPr>
              <a:t>WBC Compiler</a:t>
            </a:r>
            <a:endParaRPr lang="en-US" altLang="zh-CN" dirty="0">
              <a:solidFill>
                <a:srgbClr val="FF0000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138170" y="2894965"/>
            <a:ext cx="2047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1. Authentication</a:t>
            </a:r>
            <a:endParaRPr lang="en-US" altLang="zh-CN"/>
          </a:p>
        </p:txBody>
      </p:sp>
      <p:sp>
        <p:nvSpPr>
          <p:cNvPr id="10" name="左右箭头 9"/>
          <p:cNvSpPr/>
          <p:nvPr/>
        </p:nvSpPr>
        <p:spPr>
          <a:xfrm>
            <a:off x="2540000" y="3228340"/>
            <a:ext cx="3124835" cy="28956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左箭头 10"/>
          <p:cNvSpPr/>
          <p:nvPr/>
        </p:nvSpPr>
        <p:spPr>
          <a:xfrm>
            <a:off x="2599690" y="4175760"/>
            <a:ext cx="3124835" cy="25273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3216910" y="3884295"/>
            <a:ext cx="2047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2. Binding info</a:t>
            </a:r>
            <a:endParaRPr lang="en-US" altLang="zh-CN"/>
          </a:p>
        </p:txBody>
      </p:sp>
      <p:sp>
        <p:nvSpPr>
          <p:cNvPr id="13" name="右箭头 12"/>
          <p:cNvSpPr/>
          <p:nvPr/>
        </p:nvSpPr>
        <p:spPr>
          <a:xfrm>
            <a:off x="2414270" y="5152390"/>
            <a:ext cx="4161155" cy="288925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3216910" y="4784090"/>
            <a:ext cx="21634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3. Whitening key(s)</a:t>
            </a:r>
            <a:endParaRPr lang="en-US" altLang="zh-CN"/>
          </a:p>
        </p:txBody>
      </p:sp>
      <p:cxnSp>
        <p:nvCxnSpPr>
          <p:cNvPr id="3" name="直接连接符 2"/>
          <p:cNvCxnSpPr/>
          <p:nvPr/>
        </p:nvCxnSpPr>
        <p:spPr>
          <a:xfrm flipV="1">
            <a:off x="587463" y="1415917"/>
            <a:ext cx="7969073" cy="7622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左右箭头 6"/>
          <p:cNvSpPr/>
          <p:nvPr/>
        </p:nvSpPr>
        <p:spPr>
          <a:xfrm>
            <a:off x="2540000" y="2203450"/>
            <a:ext cx="3124835" cy="289560"/>
          </a:xfrm>
          <a:prstGeom prst="left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3009265" y="1786255"/>
            <a:ext cx="25781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0. Algorithm Designing</a:t>
            </a:r>
            <a:endParaRPr lang="en-US" altLang="zh-CN"/>
          </a:p>
        </p:txBody>
      </p:sp>
      <p:sp>
        <p:nvSpPr>
          <p:cNvPr id="16" name="左右箭头 15"/>
          <p:cNvSpPr/>
          <p:nvPr/>
        </p:nvSpPr>
        <p:spPr>
          <a:xfrm>
            <a:off x="2945765" y="5958205"/>
            <a:ext cx="951865" cy="289560"/>
          </a:xfrm>
          <a:prstGeom prst="left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左右箭头 16"/>
          <p:cNvSpPr/>
          <p:nvPr/>
        </p:nvSpPr>
        <p:spPr>
          <a:xfrm>
            <a:off x="2945765" y="6410960"/>
            <a:ext cx="951230" cy="28956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3947795" y="5918835"/>
            <a:ext cx="112649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Necessary</a:t>
            </a:r>
            <a:endParaRPr lang="en-US" altLang="zh-CN"/>
          </a:p>
        </p:txBody>
      </p:sp>
      <p:sp>
        <p:nvSpPr>
          <p:cNvPr id="19" name="文本框 18"/>
          <p:cNvSpPr txBox="1"/>
          <p:nvPr/>
        </p:nvSpPr>
        <p:spPr>
          <a:xfrm>
            <a:off x="4008755" y="6371590"/>
            <a:ext cx="98488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Optional</a:t>
            </a:r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133181"/>
            <a:ext cx="7886700" cy="965093"/>
          </a:xfrm>
        </p:spPr>
        <p:txBody>
          <a:bodyPr>
            <a:normAutofit/>
          </a:bodyPr>
          <a:lstStyle/>
          <a:p>
            <a:pPr algn="l"/>
            <a:r>
              <a:rPr lang="en-US" altLang="zh-CN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Key protections in different goals</a:t>
            </a:r>
            <a:endParaRPr lang="en-US" altLang="zh-CN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628650" y="1498103"/>
            <a:ext cx="7886700" cy="4915535"/>
          </a:xfrm>
        </p:spPr>
        <p:txBody>
          <a:bodyPr>
            <a:normAutofit fontScale="90000" lnSpcReduction="10000"/>
          </a:bodyPr>
          <a:lstStyle/>
          <a:p>
            <a:r>
              <a:rPr kumimoji="1" lang="en-US" altLang="zh-CN" sz="2800" dirty="0" smtClean="0">
                <a:sym typeface="+mn-ea"/>
              </a:rPr>
              <a:t>To my opinion, there are </a:t>
            </a:r>
            <a:r>
              <a:rPr kumimoji="1" lang="en-US" altLang="zh-CN" sz="2800" dirty="0" smtClean="0">
                <a:solidFill>
                  <a:srgbClr val="FF0000"/>
                </a:solidFill>
                <a:sym typeface="+mn-ea"/>
              </a:rPr>
              <a:t>three types of key protections</a:t>
            </a:r>
            <a:endParaRPr kumimoji="1" lang="en-US" altLang="zh-CN" sz="2800" dirty="0" smtClean="0">
              <a:solidFill>
                <a:srgbClr val="FF0000"/>
              </a:solidFill>
            </a:endParaRPr>
          </a:p>
          <a:p>
            <a:pPr lvl="1"/>
            <a:r>
              <a:rPr kumimoji="1" lang="en-US" altLang="zh-CN" sz="2800" dirty="0" smtClean="0">
                <a:solidFill>
                  <a:srgbClr val="FF0000"/>
                </a:solidFill>
                <a:sym typeface="+mn-ea"/>
              </a:rPr>
              <a:t>Key binding</a:t>
            </a:r>
            <a:r>
              <a:rPr kumimoji="1" lang="en-US" altLang="zh-CN" sz="2800" dirty="0" smtClean="0">
                <a:sym typeface="+mn-ea"/>
              </a:rPr>
              <a:t>: attackers can not modify/remove the </a:t>
            </a:r>
            <a:r>
              <a:rPr kumimoji="1" lang="en-US" altLang="zh-CN" sz="2800" dirty="0" smtClean="0">
                <a:solidFill>
                  <a:schemeClr val="tx1"/>
                </a:solidFill>
                <a:sym typeface="+mn-ea"/>
              </a:rPr>
              <a:t>key </a:t>
            </a:r>
            <a:r>
              <a:rPr kumimoji="1" lang="en-US" altLang="zh-CN" sz="2800" dirty="0" smtClean="0">
                <a:sym typeface="+mn-ea"/>
              </a:rPr>
              <a:t>from implementations.</a:t>
            </a:r>
            <a:endParaRPr kumimoji="1" lang="en-US" altLang="zh-CN" sz="2800" dirty="0" smtClean="0">
              <a:sym typeface="+mn-ea"/>
            </a:endParaRPr>
          </a:p>
          <a:p>
            <a:pPr lvl="1"/>
            <a:r>
              <a:rPr kumimoji="1" lang="en-US" altLang="zh-CN" sz="2800" dirty="0" smtClean="0"/>
              <a:t>e.g., IMEI in mobile phones.</a:t>
            </a:r>
            <a:endParaRPr kumimoji="1" lang="en-US" altLang="zh-CN" sz="2800" dirty="0" smtClean="0"/>
          </a:p>
          <a:p>
            <a:pPr lvl="1"/>
            <a:endParaRPr kumimoji="1" lang="en-US" altLang="zh-CN" sz="2800" dirty="0"/>
          </a:p>
          <a:p>
            <a:pPr lvl="1"/>
            <a:r>
              <a:rPr kumimoji="1" lang="en-US" altLang="zh-CN" sz="2800" dirty="0" smtClean="0">
                <a:solidFill>
                  <a:srgbClr val="FF0000"/>
                </a:solidFill>
                <a:sym typeface="+mn-ea"/>
              </a:rPr>
              <a:t>Key confidentiality</a:t>
            </a:r>
            <a:r>
              <a:rPr kumimoji="1" lang="en-US" altLang="zh-CN" sz="2800" dirty="0" smtClean="0">
                <a:sym typeface="+mn-ea"/>
              </a:rPr>
              <a:t>: attackers can not extract the key from implementations.</a:t>
            </a:r>
            <a:endParaRPr kumimoji="1" lang="en-US" altLang="zh-CN" sz="2800" dirty="0" smtClean="0">
              <a:sym typeface="+mn-ea"/>
            </a:endParaRPr>
          </a:p>
          <a:p>
            <a:pPr lvl="1"/>
            <a:r>
              <a:rPr kumimoji="1" lang="en-US" altLang="zh-CN" sz="2800" dirty="0" smtClean="0">
                <a:sym typeface="+mn-ea"/>
              </a:rPr>
              <a:t>e.g</a:t>
            </a:r>
            <a:r>
              <a:rPr kumimoji="1" lang="en-US" altLang="zh-CN" sz="2800" dirty="0" smtClean="0">
                <a:solidFill>
                  <a:schemeClr val="tx1"/>
                </a:solidFill>
                <a:sym typeface="+mn-ea"/>
              </a:rPr>
              <a:t>., PUFs, signatures, DRMs, MACs.</a:t>
            </a:r>
            <a:endParaRPr kumimoji="1" lang="en-US" altLang="zh-CN" sz="2800" dirty="0" smtClean="0">
              <a:solidFill>
                <a:srgbClr val="FF0000"/>
              </a:solidFill>
              <a:sym typeface="+mn-ea"/>
            </a:endParaRPr>
          </a:p>
          <a:p>
            <a:pPr lvl="1"/>
            <a:endParaRPr kumimoji="1" lang="en-US" altLang="zh-CN" sz="2800" dirty="0" smtClean="0"/>
          </a:p>
          <a:p>
            <a:pPr lvl="1"/>
            <a:r>
              <a:rPr kumimoji="1" lang="en-US" altLang="zh-CN" sz="2800" dirty="0" smtClean="0">
                <a:solidFill>
                  <a:srgbClr val="FF0000"/>
                </a:solidFill>
                <a:sym typeface="+mn-ea"/>
              </a:rPr>
              <a:t>Key asymmetry</a:t>
            </a:r>
            <a:r>
              <a:rPr kumimoji="1" lang="en-US" altLang="zh-CN" sz="2800" dirty="0" smtClean="0">
                <a:sym typeface="+mn-ea"/>
              </a:rPr>
              <a:t>: Given an encryption/decryption implementation, attackers can not reduce to its decryption/encryption equivalence.</a:t>
            </a:r>
            <a:endParaRPr kumimoji="1" lang="en-US" altLang="zh-CN" sz="2800" dirty="0" smtClean="0">
              <a:sym typeface="+mn-ea"/>
            </a:endParaRPr>
          </a:p>
          <a:p>
            <a:pPr lvl="1"/>
            <a:r>
              <a:rPr kumimoji="1" lang="en-US" altLang="zh-CN" sz="2800" dirty="0"/>
              <a:t>e.g., </a:t>
            </a:r>
            <a:r>
              <a:rPr kumimoji="1" lang="en-US" altLang="zh-CN" sz="2800" dirty="0" smtClean="0">
                <a:solidFill>
                  <a:srgbClr val="FF0000"/>
                </a:solidFill>
              </a:rPr>
              <a:t>block ciphers</a:t>
            </a:r>
            <a:r>
              <a:rPr kumimoji="1" lang="en-US" altLang="zh-CN" sz="2800" dirty="0" smtClean="0"/>
              <a:t>, PKCs.</a:t>
            </a:r>
            <a:endParaRPr kumimoji="1" lang="zh-CN" altLang="en-US" sz="2800" dirty="0"/>
          </a:p>
          <a:p>
            <a:endParaRPr lang="zh-CN" altLang="en-US" dirty="0"/>
          </a:p>
        </p:txBody>
      </p:sp>
      <p:cxnSp>
        <p:nvCxnSpPr>
          <p:cNvPr id="5" name="直接连接符 4"/>
          <p:cNvCxnSpPr/>
          <p:nvPr/>
        </p:nvCxnSpPr>
        <p:spPr>
          <a:xfrm flipV="1">
            <a:off x="587463" y="1070060"/>
            <a:ext cx="7969073" cy="7622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Par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Par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Par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Par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Par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Par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Par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The proposed definitions of white-box block ciphers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000" dirty="0" smtClean="0">
                <a:solidFill>
                  <a:srgbClr val="FF0000"/>
                </a:solidFill>
                <a:sym typeface="+mn-ea"/>
              </a:rPr>
              <a:t>(Weak) WBC</a:t>
            </a:r>
            <a:r>
              <a:rPr lang="en-US" altLang="zh-CN" sz="2000" dirty="0" smtClean="0">
                <a:sym typeface="+mn-ea"/>
              </a:rPr>
              <a:t> (WWBC, Chow et al. 2002)</a:t>
            </a:r>
            <a:endParaRPr lang="en-US" altLang="zh-CN" sz="2000" dirty="0" smtClean="0"/>
          </a:p>
          <a:p>
            <a:pPr lvl="1"/>
            <a:r>
              <a:rPr lang="en-US" altLang="zh-CN" sz="2000" dirty="0" smtClean="0">
                <a:sym typeface="+mn-ea"/>
              </a:rPr>
              <a:t>Attackers can not extract secret keys (or equivalent key) from the implementation</a:t>
            </a:r>
            <a:endParaRPr lang="en-US" altLang="zh-CN" sz="2000" dirty="0" smtClean="0"/>
          </a:p>
          <a:p>
            <a:pPr lvl="1"/>
            <a:r>
              <a:rPr lang="en-US" altLang="zh-CN" sz="2000" dirty="0" smtClean="0">
                <a:sym typeface="+mn-ea"/>
              </a:rPr>
              <a:t>Cannot extract a compact description of </a:t>
            </a:r>
            <a:r>
              <a:rPr lang="en-US" altLang="zh-CN" sz="2000" dirty="0" err="1">
                <a:sym typeface="+mn-ea"/>
              </a:rPr>
              <a:t>E</a:t>
            </a:r>
            <a:r>
              <a:rPr lang="en-US" altLang="zh-CN" sz="2000" baseline="-25000" dirty="0" err="1">
                <a:sym typeface="+mn-ea"/>
              </a:rPr>
              <a:t>k</a:t>
            </a:r>
            <a:r>
              <a:rPr lang="en-US" altLang="zh-CN" sz="2000" dirty="0">
                <a:sym typeface="+mn-ea"/>
              </a:rPr>
              <a:t>(.)</a:t>
            </a:r>
            <a:endParaRPr lang="en-US" altLang="zh-CN" sz="2000" dirty="0" smtClean="0"/>
          </a:p>
          <a:p>
            <a:pPr lvl="1"/>
            <a:r>
              <a:rPr lang="en-US" altLang="zh-CN" sz="2000" dirty="0" smtClean="0">
                <a:sym typeface="+mn-ea"/>
              </a:rPr>
              <a:t>WWBC does not prevent the extraction/duplication/execution of WB(</a:t>
            </a:r>
            <a:r>
              <a:rPr lang="en-US" altLang="zh-CN" sz="2000" dirty="0" err="1">
                <a:sym typeface="+mn-ea"/>
              </a:rPr>
              <a:t>E</a:t>
            </a:r>
            <a:r>
              <a:rPr lang="en-US" altLang="zh-CN" sz="2000" baseline="-25000" dirty="0" err="1">
                <a:sym typeface="+mn-ea"/>
              </a:rPr>
              <a:t>k</a:t>
            </a:r>
            <a:r>
              <a:rPr lang="en-US" altLang="zh-CN" sz="2000" dirty="0" smtClean="0">
                <a:sym typeface="+mn-ea"/>
              </a:rPr>
              <a:t>(.))</a:t>
            </a:r>
            <a:endParaRPr lang="en-US" altLang="zh-CN" sz="2000" dirty="0" smtClean="0"/>
          </a:p>
          <a:p>
            <a:endParaRPr lang="en-US" altLang="zh-CN" sz="2000" dirty="0"/>
          </a:p>
          <a:p>
            <a:r>
              <a:rPr lang="en-US" altLang="zh-CN" sz="2000" dirty="0" smtClean="0">
                <a:solidFill>
                  <a:srgbClr val="FF0000"/>
                </a:solidFill>
                <a:sym typeface="+mn-ea"/>
              </a:rPr>
              <a:t>Strong WBC</a:t>
            </a:r>
            <a:r>
              <a:rPr lang="en-US" altLang="zh-CN" sz="2000" dirty="0" smtClean="0">
                <a:sym typeface="+mn-ea"/>
              </a:rPr>
              <a:t> (SWBC, Biryukov 2014)</a:t>
            </a:r>
            <a:endParaRPr lang="en-US" altLang="zh-CN" sz="2000" dirty="0" smtClean="0"/>
          </a:p>
          <a:p>
            <a:pPr lvl="1"/>
            <a:r>
              <a:rPr lang="en-US" altLang="zh-CN" sz="2000" dirty="0" smtClean="0">
                <a:sym typeface="+mn-ea"/>
              </a:rPr>
              <a:t>Achieve WWBC</a:t>
            </a:r>
            <a:endParaRPr lang="en-US" altLang="zh-CN" sz="2000" dirty="0" smtClean="0"/>
          </a:p>
          <a:p>
            <a:pPr lvl="1"/>
            <a:r>
              <a:rPr lang="en-US" altLang="zh-CN" sz="2000" dirty="0" smtClean="0">
                <a:sym typeface="+mn-ea"/>
              </a:rPr>
              <a:t>Given WB(</a:t>
            </a:r>
            <a:r>
              <a:rPr lang="en-US" altLang="zh-CN" sz="2000" dirty="0" err="1" smtClean="0">
                <a:sym typeface="+mn-ea"/>
              </a:rPr>
              <a:t>E</a:t>
            </a:r>
            <a:r>
              <a:rPr lang="en-US" altLang="zh-CN" sz="2000" baseline="-25000" dirty="0" err="1" smtClean="0">
                <a:sym typeface="+mn-ea"/>
              </a:rPr>
              <a:t>k</a:t>
            </a:r>
            <a:r>
              <a:rPr lang="en-US" altLang="zh-CN" sz="2000" dirty="0" smtClean="0">
                <a:sym typeface="+mn-ea"/>
              </a:rPr>
              <a:t>(.)), Attackers can not extract </a:t>
            </a:r>
            <a:r>
              <a:rPr lang="en-US" altLang="zh-CN" sz="2000" dirty="0" err="1" smtClean="0">
                <a:sym typeface="+mn-ea"/>
              </a:rPr>
              <a:t>D</a:t>
            </a:r>
            <a:r>
              <a:rPr lang="en-US" altLang="zh-CN" sz="2000" baseline="-25000" dirty="0" err="1" smtClean="0">
                <a:sym typeface="+mn-ea"/>
              </a:rPr>
              <a:t>k</a:t>
            </a:r>
            <a:r>
              <a:rPr lang="en-US" altLang="zh-CN" sz="2000" dirty="0" smtClean="0">
                <a:sym typeface="+mn-ea"/>
              </a:rPr>
              <a:t>(.)</a:t>
            </a:r>
            <a:endParaRPr lang="zh-CN" altLang="en-US" sz="2000" dirty="0"/>
          </a:p>
          <a:p>
            <a:endParaRPr lang="zh-CN" altLang="en-US"/>
          </a:p>
        </p:txBody>
      </p:sp>
      <p:cxnSp>
        <p:nvCxnSpPr>
          <p:cNvPr id="5" name="直接连接符 4"/>
          <p:cNvCxnSpPr/>
          <p:nvPr/>
        </p:nvCxnSpPr>
        <p:spPr>
          <a:xfrm flipV="1">
            <a:off x="587463" y="1296537"/>
            <a:ext cx="7969073" cy="7622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98576" y="150517"/>
            <a:ext cx="7886700" cy="1029941"/>
          </a:xfrm>
        </p:spPr>
        <p:txBody>
          <a:bodyPr/>
          <a:lstStyle/>
          <a:p>
            <a:r>
              <a:rPr lang="en-US" altLang="zh-CN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Theoretical death sentences: </a:t>
            </a:r>
            <a:r>
              <a:rPr lang="en-US" altLang="zh-CN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Resovling</a:t>
            </a:r>
            <a:r>
              <a:rPr lang="en-US" altLang="zh-CN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Affine Networks</a:t>
            </a:r>
            <a:endParaRPr lang="en-US" altLang="zh-CN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16449" y="1232452"/>
            <a:ext cx="7886700" cy="5247545"/>
          </a:xfrm>
        </p:spPr>
        <p:txBody>
          <a:bodyPr>
            <a:normAutofit fontScale="85000" lnSpcReduction="20000"/>
          </a:bodyPr>
          <a:lstStyle/>
          <a:p>
            <a:r>
              <a:rPr lang="en-US" altLang="zh-CN" dirty="0" smtClean="0"/>
              <a:t>LE and AE problems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Given a bijection with affine network </a:t>
            </a:r>
            <a:r>
              <a:rPr lang="en-US" altLang="zh-CN" dirty="0" err="1" smtClean="0"/>
              <a:t>T</a:t>
            </a:r>
            <a:r>
              <a:rPr lang="en-US" altLang="zh-CN" baseline="-25000" dirty="0" err="1" smtClean="0"/>
              <a:t>k</a:t>
            </a:r>
            <a:r>
              <a:rPr lang="en-US" altLang="zh-CN" dirty="0" smtClean="0"/>
              <a:t>[x]=A*S[</a:t>
            </a:r>
            <a:r>
              <a:rPr lang="en-US" altLang="zh-CN" dirty="0" err="1" smtClean="0"/>
              <a:t>x+k</a:t>
            </a:r>
            <a:r>
              <a:rPr lang="en-US" altLang="zh-CN" dirty="0" smtClean="0"/>
              <a:t>]*B</a:t>
            </a:r>
            <a:endParaRPr lang="en-US" altLang="zh-CN" dirty="0" smtClean="0"/>
          </a:p>
          <a:p>
            <a:pPr lvl="1"/>
            <a:r>
              <a:rPr lang="en-US" altLang="zh-CN" dirty="0"/>
              <a:t>Recover </a:t>
            </a:r>
            <a:r>
              <a:rPr lang="en-US" altLang="zh-CN" dirty="0" smtClean="0"/>
              <a:t>S[</a:t>
            </a:r>
            <a:r>
              <a:rPr lang="en-US" altLang="zh-CN" dirty="0" err="1" smtClean="0"/>
              <a:t>x+k</a:t>
            </a:r>
            <a:r>
              <a:rPr lang="en-US" altLang="zh-CN" dirty="0" smtClean="0"/>
              <a:t>] from</a:t>
            </a:r>
            <a:r>
              <a:rPr lang="en-US" altLang="zh-CN" dirty="0"/>
              <a:t> </a:t>
            </a:r>
            <a:r>
              <a:rPr lang="en-US" altLang="zh-CN" dirty="0" err="1"/>
              <a:t>T</a:t>
            </a:r>
            <a:r>
              <a:rPr lang="en-US" altLang="zh-CN" baseline="-25000" dirty="0" err="1"/>
              <a:t>k</a:t>
            </a:r>
            <a:r>
              <a:rPr lang="en-US" altLang="zh-CN" dirty="0"/>
              <a:t>[x</a:t>
            </a:r>
            <a:r>
              <a:rPr lang="en-US" altLang="zh-CN" dirty="0" smtClean="0"/>
              <a:t>]</a:t>
            </a:r>
            <a:endParaRPr lang="en-US" altLang="zh-CN" dirty="0" smtClean="0"/>
          </a:p>
          <a:p>
            <a:pPr marL="457200" lvl="1" indent="0">
              <a:buNone/>
            </a:pPr>
            <a:endParaRPr lang="en-US" altLang="zh-CN" dirty="0"/>
          </a:p>
          <a:p>
            <a:r>
              <a:rPr lang="en-US" altLang="zh-CN" dirty="0" smtClean="0"/>
              <a:t>Solving algorithm</a:t>
            </a:r>
            <a:endParaRPr lang="en-US" altLang="zh-CN" dirty="0" smtClean="0"/>
          </a:p>
          <a:p>
            <a:pPr lvl="1"/>
            <a:r>
              <a:rPr lang="en-US" altLang="zh-CN" dirty="0"/>
              <a:t>[PGC98, </a:t>
            </a:r>
            <a:r>
              <a:rPr lang="en-US" altLang="zh-CN" dirty="0" smtClean="0"/>
              <a:t>BCBP03, Dinur18, DFLM18]</a:t>
            </a:r>
            <a:endParaRPr lang="en-US" altLang="zh-CN" dirty="0" smtClean="0"/>
          </a:p>
          <a:p>
            <a:pPr lvl="1"/>
            <a:endParaRPr lang="en-US" altLang="zh-CN" dirty="0"/>
          </a:p>
          <a:p>
            <a:r>
              <a:rPr lang="en-US" altLang="zh-CN" dirty="0" smtClean="0"/>
              <a:t>Complexity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O(m</a:t>
            </a:r>
            <a:r>
              <a:rPr lang="en-US" altLang="zh-CN" baseline="30000" dirty="0" smtClean="0"/>
              <a:t>3</a:t>
            </a:r>
            <a:r>
              <a:rPr lang="en-US" altLang="zh-CN" dirty="0" smtClean="0"/>
              <a:t>2</a:t>
            </a:r>
            <a:r>
              <a:rPr lang="en-US" altLang="zh-CN" baseline="30000" dirty="0" smtClean="0"/>
              <a:t>m</a:t>
            </a:r>
            <a:r>
              <a:rPr lang="en-US" altLang="zh-CN" dirty="0" smtClean="0"/>
              <a:t>) for LE</a:t>
            </a:r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r>
              <a:rPr lang="en-US" altLang="zh-CN" dirty="0" smtClean="0"/>
              <a:t>O(m</a:t>
            </a:r>
            <a:r>
              <a:rPr lang="en-US" altLang="zh-CN" baseline="30000" dirty="0" smtClean="0"/>
              <a:t>3</a:t>
            </a:r>
            <a:r>
              <a:rPr lang="en-US" altLang="zh-CN" dirty="0" smtClean="0"/>
              <a:t>2</a:t>
            </a:r>
            <a:r>
              <a:rPr lang="en-US" altLang="zh-CN" baseline="30000" dirty="0" smtClean="0"/>
              <a:t>2m</a:t>
            </a:r>
            <a:r>
              <a:rPr lang="en-US" altLang="zh-CN" dirty="0"/>
              <a:t>) for </a:t>
            </a:r>
            <a:r>
              <a:rPr lang="en-US" altLang="zh-CN" dirty="0" smtClean="0"/>
              <a:t>AE [BCBP03]</a:t>
            </a:r>
            <a:endParaRPr lang="en-US" altLang="zh-CN" dirty="0" smtClean="0"/>
          </a:p>
          <a:p>
            <a:pPr lvl="1"/>
            <a:endParaRPr lang="en-US" altLang="zh-CN" dirty="0">
              <a:solidFill>
                <a:srgbClr val="FF0000"/>
              </a:solidFill>
            </a:endParaRPr>
          </a:p>
          <a:p>
            <a:pPr lvl="1"/>
            <a:r>
              <a:rPr lang="en-US" altLang="zh-CN" dirty="0" smtClean="0">
                <a:solidFill>
                  <a:srgbClr val="FF0000"/>
                </a:solidFill>
              </a:rPr>
              <a:t>Improved </a:t>
            </a:r>
            <a:r>
              <a:rPr lang="en-US" altLang="zh-CN" dirty="0">
                <a:solidFill>
                  <a:srgbClr val="FF0000"/>
                </a:solidFill>
              </a:rPr>
              <a:t>to O(m</a:t>
            </a:r>
            <a:r>
              <a:rPr lang="en-US" altLang="zh-CN" baseline="30000" dirty="0">
                <a:solidFill>
                  <a:srgbClr val="FF0000"/>
                </a:solidFill>
              </a:rPr>
              <a:t>3</a:t>
            </a:r>
            <a:r>
              <a:rPr lang="en-US" altLang="zh-CN" dirty="0">
                <a:solidFill>
                  <a:srgbClr val="FF0000"/>
                </a:solidFill>
              </a:rPr>
              <a:t>2</a:t>
            </a:r>
            <a:r>
              <a:rPr lang="en-US" altLang="zh-CN" baseline="30000" dirty="0">
                <a:solidFill>
                  <a:srgbClr val="FF0000"/>
                </a:solidFill>
              </a:rPr>
              <a:t>m</a:t>
            </a:r>
            <a:r>
              <a:rPr lang="en-US" altLang="zh-CN" dirty="0">
                <a:solidFill>
                  <a:srgbClr val="FF0000"/>
                </a:solidFill>
              </a:rPr>
              <a:t>) on certain </a:t>
            </a:r>
            <a:r>
              <a:rPr lang="en-US" altLang="zh-CN" dirty="0" smtClean="0">
                <a:solidFill>
                  <a:srgbClr val="FF0000"/>
                </a:solidFill>
              </a:rPr>
              <a:t>cases [DFLM18] </a:t>
            </a:r>
            <a:r>
              <a:rPr lang="en-US" altLang="zh-CN" dirty="0">
                <a:solidFill>
                  <a:srgbClr val="FF0000"/>
                </a:solidFill>
              </a:rPr>
              <a:t>(failed on </a:t>
            </a:r>
            <a:r>
              <a:rPr lang="en-US" altLang="zh-CN" dirty="0" smtClean="0">
                <a:solidFill>
                  <a:srgbClr val="FF0000"/>
                </a:solidFill>
              </a:rPr>
              <a:t>a certain case of WB-AES</a:t>
            </a:r>
            <a:r>
              <a:rPr lang="en-US" altLang="zh-CN" dirty="0">
                <a:solidFill>
                  <a:srgbClr val="FF0000"/>
                </a:solidFill>
              </a:rPr>
              <a:t>)</a:t>
            </a:r>
            <a:r>
              <a:rPr lang="en-US" altLang="zh-CN" dirty="0" smtClean="0">
                <a:solidFill>
                  <a:srgbClr val="FF0000"/>
                </a:solidFill>
              </a:rPr>
              <a:t>[Dinur18]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pPr lvl="1"/>
            <a:endParaRPr lang="en-US" altLang="zh-CN" dirty="0" smtClean="0"/>
          </a:p>
          <a:p>
            <a:pPr lvl="1"/>
            <a:r>
              <a:rPr lang="en-US" altLang="zh-CN" dirty="0" smtClean="0"/>
              <a:t>For a 16-bit </a:t>
            </a:r>
            <a:r>
              <a:rPr lang="en-US" altLang="zh-CN" dirty="0" err="1" smtClean="0"/>
              <a:t>sbox</a:t>
            </a:r>
            <a:r>
              <a:rPr lang="en-US" altLang="zh-CN" dirty="0" smtClean="0"/>
              <a:t>, the upper bound solving complexity is </a:t>
            </a:r>
            <a:endParaRPr lang="en-US" altLang="zh-CN" dirty="0" smtClean="0"/>
          </a:p>
          <a:p>
            <a:pPr marL="457200" lvl="1" indent="0" algn="ctr">
              <a:buNone/>
            </a:pPr>
            <a:r>
              <a:rPr lang="en-US" altLang="zh-CN" dirty="0" smtClean="0"/>
              <a:t>(2</a:t>
            </a:r>
            <a:r>
              <a:rPr lang="en-US" altLang="zh-CN" baseline="30000" dirty="0" smtClean="0"/>
              <a:t>4</a:t>
            </a:r>
            <a:r>
              <a:rPr lang="en-US" altLang="zh-CN" dirty="0" smtClean="0"/>
              <a:t>)</a:t>
            </a:r>
            <a:r>
              <a:rPr lang="en-US" altLang="zh-CN" baseline="30000" dirty="0" smtClean="0"/>
              <a:t>3</a:t>
            </a:r>
            <a:r>
              <a:rPr lang="en-US" altLang="zh-CN" dirty="0" smtClean="0"/>
              <a:t> * (2</a:t>
            </a:r>
            <a:r>
              <a:rPr lang="en-US" altLang="zh-CN" baseline="30000" dirty="0" smtClean="0"/>
              <a:t>2*16</a:t>
            </a:r>
            <a:r>
              <a:rPr lang="en-US" altLang="zh-CN" dirty="0" smtClean="0"/>
              <a:t>)=2</a:t>
            </a:r>
            <a:r>
              <a:rPr lang="en-US" altLang="zh-CN" baseline="30000" dirty="0" smtClean="0"/>
              <a:t>48</a:t>
            </a:r>
            <a:endParaRPr lang="en-US" altLang="zh-CN" baseline="30000" dirty="0"/>
          </a:p>
          <a:p>
            <a:pPr lvl="1"/>
            <a:endParaRPr lang="en-US" altLang="zh-CN" dirty="0" smtClean="0"/>
          </a:p>
          <a:p>
            <a:pPr lvl="1"/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94394" y="1807687"/>
            <a:ext cx="2758887" cy="2723595"/>
          </a:xfrm>
          <a:prstGeom prst="rect">
            <a:avLst/>
          </a:prstGeom>
        </p:spPr>
      </p:pic>
      <p:cxnSp>
        <p:nvCxnSpPr>
          <p:cNvPr id="5" name="直接连接符 4"/>
          <p:cNvCxnSpPr/>
          <p:nvPr/>
        </p:nvCxnSpPr>
        <p:spPr>
          <a:xfrm flipV="1">
            <a:off x="638332" y="975291"/>
            <a:ext cx="7969073" cy="7622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Attacks on WB-AES/SM4</a:t>
            </a:r>
            <a:endParaRPr lang="en-US" altLang="zh-CN" sz="32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内容占位符 10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744428" y="3086100"/>
            <a:ext cx="7519011" cy="1797837"/>
          </a:xfrm>
          <a:prstGeom prst="rect">
            <a:avLst/>
          </a:prstGeom>
        </p:spPr>
      </p:pic>
      <p:cxnSp>
        <p:nvCxnSpPr>
          <p:cNvPr id="5" name="直接连接符 4"/>
          <p:cNvCxnSpPr/>
          <p:nvPr/>
        </p:nvCxnSpPr>
        <p:spPr>
          <a:xfrm flipV="1">
            <a:off x="587463" y="1437460"/>
            <a:ext cx="7969073" cy="7622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Known failures in practice</a:t>
            </a:r>
            <a:endParaRPr lang="en-US" altLang="zh-CN" sz="32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文本占位符 9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WBC used in STEAM</a:t>
            </a:r>
            <a:endParaRPr lang="en-US" altLang="zh-CN"/>
          </a:p>
        </p:txBody>
      </p:sp>
      <p:pic>
        <p:nvPicPr>
          <p:cNvPr id="7" name="内容占位符 6"/>
          <p:cNvPicPr>
            <a:picLocks noGrp="1"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29920" y="3307715"/>
            <a:ext cx="3868420" cy="2078355"/>
          </a:xfrm>
          <a:prstGeom prst="rect">
            <a:avLst/>
          </a:prstGeom>
        </p:spPr>
      </p:pic>
      <p:sp>
        <p:nvSpPr>
          <p:cNvPr id="11" name="文本占位符 10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altLang="zh-CN"/>
              <a:t>WB-AES Contest on CHES'17</a:t>
            </a:r>
            <a:endParaRPr lang="en-US" altLang="zh-CN"/>
          </a:p>
        </p:txBody>
      </p:sp>
      <p:pic>
        <p:nvPicPr>
          <p:cNvPr id="8" name="内容占位符 3"/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4629150" y="3765550"/>
            <a:ext cx="3887470" cy="1162685"/>
          </a:xfrm>
          <a:prstGeom prst="rect">
            <a:avLst/>
          </a:prstGeom>
        </p:spPr>
      </p:pic>
      <p:cxnSp>
        <p:nvCxnSpPr>
          <p:cNvPr id="12" name="直接连接符 11"/>
          <p:cNvCxnSpPr/>
          <p:nvPr/>
        </p:nvCxnSpPr>
        <p:spPr>
          <a:xfrm flipV="1">
            <a:off x="587463" y="1437460"/>
            <a:ext cx="7969073" cy="7622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ASASA-like designs</a:t>
            </a:r>
            <a:endParaRPr lang="en-US" altLang="zh-CN" sz="32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SASAS </a:t>
            </a:r>
            <a:r>
              <a:rPr lang="en-US" altLang="zh-CN" dirty="0"/>
              <a:t>construction: broken in 2001 by Biryukov et al.</a:t>
            </a:r>
            <a:endParaRPr lang="en-US" altLang="zh-CN" dirty="0"/>
          </a:p>
          <a:p>
            <a:endParaRPr lang="en-US" altLang="zh-CN" dirty="0" smtClean="0"/>
          </a:p>
          <a:p>
            <a:r>
              <a:rPr lang="en-US" altLang="zh-CN" dirty="0" smtClean="0"/>
              <a:t>ASASA constructions </a:t>
            </a:r>
            <a:r>
              <a:rPr lang="en-US" altLang="zh-CN" dirty="0"/>
              <a:t>(Biryukov et al., 2014</a:t>
            </a:r>
            <a:r>
              <a:rPr lang="en-US" altLang="zh-CN" dirty="0" smtClean="0"/>
              <a:t>)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Proposed for achieving strong WBC property</a:t>
            </a:r>
            <a:endParaRPr lang="en-US" altLang="zh-CN" dirty="0"/>
          </a:p>
          <a:p>
            <a:pPr lvl="1"/>
            <a:r>
              <a:rPr lang="en-US" altLang="zh-CN" dirty="0" smtClean="0"/>
              <a:t>Affine network and </a:t>
            </a:r>
            <a:r>
              <a:rPr lang="en-US" altLang="zh-CN" dirty="0" err="1" smtClean="0"/>
              <a:t>sbox</a:t>
            </a:r>
            <a:r>
              <a:rPr lang="en-US" altLang="zh-CN" dirty="0" smtClean="0"/>
              <a:t> must be secret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Recent </a:t>
            </a:r>
            <a:r>
              <a:rPr lang="en-US" altLang="zh-CN" dirty="0"/>
              <a:t>proposals at ToSC'17 by Biryukov et al. to use more </a:t>
            </a:r>
            <a:r>
              <a:rPr lang="en-US" altLang="zh-CN" dirty="0" smtClean="0"/>
              <a:t>layers, leading </a:t>
            </a:r>
            <a:r>
              <a:rPr lang="en-US" altLang="zh-CN" dirty="0"/>
              <a:t>to SA. . . SAS</a:t>
            </a:r>
            <a:endParaRPr lang="zh-CN" altLang="en-US" dirty="0"/>
          </a:p>
        </p:txBody>
      </p:sp>
      <p:cxnSp>
        <p:nvCxnSpPr>
          <p:cNvPr id="4" name="直接连接符 3"/>
          <p:cNvCxnSpPr/>
          <p:nvPr/>
        </p:nvCxnSpPr>
        <p:spPr>
          <a:xfrm flipV="1">
            <a:off x="587463" y="1415917"/>
            <a:ext cx="7969073" cy="7622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Side-channel attacks on ASASA</a:t>
            </a:r>
            <a:endParaRPr lang="en-US" altLang="zh-CN" sz="32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[</a:t>
            </a:r>
            <a:r>
              <a:rPr lang="en-US" altLang="zh-CN" dirty="0" err="1"/>
              <a:t>Bos</a:t>
            </a:r>
            <a:r>
              <a:rPr lang="en-US" altLang="zh-CN" dirty="0"/>
              <a:t> et al. 2015] introduces differential computation analysis to mount key-recovery attack on WBC</a:t>
            </a:r>
            <a:endParaRPr lang="en-US" altLang="zh-CN" dirty="0"/>
          </a:p>
          <a:p>
            <a:pPr lvl="1"/>
            <a:r>
              <a:rPr lang="en-US" altLang="zh-CN" dirty="0"/>
              <a:t>Differential computation analysis is similar to timing/cache attack</a:t>
            </a:r>
            <a:endParaRPr lang="en-US" altLang="zh-CN" dirty="0"/>
          </a:p>
          <a:p>
            <a:pPr lvl="1"/>
            <a:r>
              <a:rPr lang="en-US" altLang="zh-CN" dirty="0"/>
              <a:t>DCA recovers the hidden </a:t>
            </a:r>
            <a:r>
              <a:rPr lang="en-US" altLang="zh-CN" dirty="0" err="1"/>
              <a:t>sbox</a:t>
            </a:r>
            <a:r>
              <a:rPr lang="en-US" altLang="zh-CN" dirty="0"/>
              <a:t>, while timing/cache attack recovers the key directly</a:t>
            </a:r>
            <a:endParaRPr lang="en-US" altLang="zh-CN" dirty="0"/>
          </a:p>
          <a:p>
            <a:pPr lvl="1"/>
            <a:endParaRPr lang="en-US" altLang="zh-CN" dirty="0"/>
          </a:p>
          <a:p>
            <a:r>
              <a:rPr lang="en-US" altLang="zh-CN" dirty="0"/>
              <a:t>[</a:t>
            </a:r>
            <a:r>
              <a:rPr lang="en-US" altLang="zh-CN" dirty="0" err="1"/>
              <a:t>Bos</a:t>
            </a:r>
            <a:r>
              <a:rPr lang="en-US" altLang="zh-CN" dirty="0"/>
              <a:t> et al. 2016] introduces differential fault analysis on WBC</a:t>
            </a:r>
            <a:endParaRPr lang="en-US" altLang="zh-CN" dirty="0"/>
          </a:p>
          <a:p>
            <a:endParaRPr lang="zh-CN" altLang="en-US" dirty="0"/>
          </a:p>
        </p:txBody>
      </p:sp>
      <p:cxnSp>
        <p:nvCxnSpPr>
          <p:cNvPr id="4" name="直接连接符 3"/>
          <p:cNvCxnSpPr/>
          <p:nvPr/>
        </p:nvCxnSpPr>
        <p:spPr>
          <a:xfrm flipV="1">
            <a:off x="587463" y="1415917"/>
            <a:ext cx="7969073" cy="7622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158751"/>
            <a:ext cx="7886700" cy="1325563"/>
          </a:xfrm>
        </p:spPr>
        <p:txBody>
          <a:bodyPr/>
          <a:lstStyle/>
          <a:p>
            <a:pPr algn="l"/>
            <a:r>
              <a:rPr lang="en-US" altLang="zh-CN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New approaches of WBC</a:t>
            </a:r>
            <a:endParaRPr lang="en-US" altLang="zh-CN" sz="32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547495"/>
            <a:ext cx="7886700" cy="4351338"/>
          </a:xfrm>
        </p:spPr>
        <p:txBody>
          <a:bodyPr>
            <a:normAutofit/>
          </a:bodyPr>
          <a:lstStyle/>
          <a:p>
            <a:r>
              <a:rPr lang="en-US" altLang="zh-CN" dirty="0" err="1" smtClean="0"/>
              <a:t>WhiteBlock</a:t>
            </a:r>
            <a:r>
              <a:rPr lang="en-US" altLang="zh-CN" dirty="0" smtClean="0"/>
              <a:t> </a:t>
            </a:r>
            <a:r>
              <a:rPr lang="en-US" altLang="zh-CN" dirty="0"/>
              <a:t>from </a:t>
            </a:r>
            <a:r>
              <a:rPr lang="en-US" altLang="zh-CN" dirty="0" err="1"/>
              <a:t>Fouque</a:t>
            </a:r>
            <a:r>
              <a:rPr lang="en-US" altLang="zh-CN" dirty="0"/>
              <a:t> et al. (</a:t>
            </a:r>
            <a:r>
              <a:rPr lang="en-US" altLang="zh-CN" dirty="0" err="1"/>
              <a:t>AC</a:t>
            </a:r>
            <a:r>
              <a:rPr lang="en-US" altLang="zh-CN" dirty="0"/>
              <a:t> 2016)</a:t>
            </a:r>
            <a:endParaRPr lang="en-US" altLang="zh-CN" dirty="0"/>
          </a:p>
          <a:p>
            <a:pPr lvl="1"/>
            <a:r>
              <a:rPr lang="en-US" altLang="zh-CN" dirty="0"/>
              <a:t>“Efficient and Provable White-Box Primitives</a:t>
            </a:r>
            <a:r>
              <a:rPr lang="en-US" altLang="zh-CN" dirty="0" smtClean="0"/>
              <a:t>”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Hard to verify, very artifical model and construction</a:t>
            </a:r>
            <a:endParaRPr lang="en-US" altLang="zh-CN" dirty="0" smtClean="0"/>
          </a:p>
          <a:p>
            <a:pPr lvl="1"/>
            <a:endParaRPr lang="en-US" altLang="zh-CN" dirty="0"/>
          </a:p>
          <a:p>
            <a:r>
              <a:rPr lang="en-US" altLang="zh-CN" dirty="0" smtClean="0"/>
              <a:t>The SPACE block cipher 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GFN structure (</a:t>
            </a:r>
            <a:r>
              <a:rPr lang="en-US" altLang="zh-CN" dirty="0" err="1" smtClean="0"/>
              <a:t>Bogdanov</a:t>
            </a:r>
            <a:r>
              <a:rPr lang="en-US" altLang="zh-CN" dirty="0" smtClean="0"/>
              <a:t> et al., CCS 2015 )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The SPNBox block cipher</a:t>
            </a:r>
            <a:endParaRPr lang="en-US" altLang="zh-CN" dirty="0" smtClean="0"/>
          </a:p>
          <a:p>
            <a:pPr lvl="1"/>
            <a:r>
              <a:rPr lang="en-US" altLang="zh-CN" sz="2400" dirty="0" smtClean="0"/>
              <a:t>SPN structure (Bogdanov et al., </a:t>
            </a:r>
            <a:r>
              <a:rPr lang="en-US" altLang="zh-CN" dirty="0" smtClean="0"/>
              <a:t>AC 2016)</a:t>
            </a:r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endParaRPr lang="en-US" altLang="zh-CN" sz="1800" dirty="0" smtClean="0"/>
          </a:p>
          <a:p>
            <a:pPr lvl="0"/>
            <a:endParaRPr lang="en-US" altLang="zh-CN" dirty="0" smtClean="0"/>
          </a:p>
        </p:txBody>
      </p:sp>
      <p:cxnSp>
        <p:nvCxnSpPr>
          <p:cNvPr id="4" name="直接连接符 3"/>
          <p:cNvCxnSpPr/>
          <p:nvPr/>
        </p:nvCxnSpPr>
        <p:spPr>
          <a:xfrm flipV="1">
            <a:off x="587463" y="1233037"/>
            <a:ext cx="7969073" cy="7622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SPACE - </a:t>
            </a:r>
            <a:r>
              <a:rPr lang="en-US" altLang="zh-CN" sz="32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Bogdanov</a:t>
            </a:r>
            <a:r>
              <a:rPr lang="en-US" altLang="zh-CN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CN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et al. CCS 2015 </a:t>
            </a:r>
            <a:endParaRPr lang="en-US" altLang="zh-CN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537839"/>
            <a:ext cx="3886200" cy="4639124"/>
          </a:xfrm>
        </p:spPr>
        <p:txBody>
          <a:bodyPr>
            <a:normAutofit/>
          </a:bodyPr>
          <a:lstStyle/>
          <a:p>
            <a:r>
              <a:rPr lang="en-US" altLang="zh-CN" sz="2400" dirty="0"/>
              <a:t>GFN structure</a:t>
            </a:r>
            <a:endParaRPr lang="en-US" altLang="zh-CN" sz="2400" dirty="0"/>
          </a:p>
          <a:p>
            <a:endParaRPr lang="en-US" altLang="zh-CN" sz="2400" dirty="0" smtClean="0"/>
          </a:p>
          <a:p>
            <a:r>
              <a:rPr lang="en-US" altLang="zh-CN" sz="2400" dirty="0" smtClean="0"/>
              <a:t>Build </a:t>
            </a:r>
            <a:r>
              <a:rPr lang="en-US" altLang="zh-CN" sz="2400" dirty="0"/>
              <a:t>the F function from a block </a:t>
            </a:r>
            <a:r>
              <a:rPr lang="en-US" altLang="zh-CN" sz="2400" dirty="0" smtClean="0"/>
              <a:t>cipher E with key K</a:t>
            </a:r>
            <a:endParaRPr lang="en-US" altLang="zh-CN" sz="2400" dirty="0" smtClean="0"/>
          </a:p>
          <a:p>
            <a:pPr lvl="1"/>
            <a:r>
              <a:rPr lang="en-US" altLang="zh-CN" sz="2000" dirty="0" smtClean="0"/>
              <a:t>F:{0,1}</a:t>
            </a:r>
            <a:r>
              <a:rPr lang="en-US" altLang="zh-CN" sz="2000" baseline="30000" dirty="0" smtClean="0"/>
              <a:t>8</a:t>
            </a:r>
            <a:r>
              <a:rPr lang="en-US" altLang="zh-CN" sz="2000" dirty="0" smtClean="0"/>
              <a:t>-&gt;{0,1}</a:t>
            </a:r>
            <a:r>
              <a:rPr lang="en-US" altLang="zh-CN" sz="2000" baseline="30000" dirty="0" smtClean="0"/>
              <a:t>120</a:t>
            </a:r>
            <a:endParaRPr lang="en-US" altLang="zh-CN" sz="2000" baseline="30000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4629150" y="2378710"/>
            <a:ext cx="3886200" cy="32448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6116" y="3598984"/>
            <a:ext cx="2616200" cy="3105150"/>
          </a:xfrm>
          <a:prstGeom prst="rect">
            <a:avLst/>
          </a:prstGeom>
        </p:spPr>
      </p:pic>
      <p:cxnSp>
        <p:nvCxnSpPr>
          <p:cNvPr id="7" name="直接箭头连接符 6"/>
          <p:cNvCxnSpPr/>
          <p:nvPr/>
        </p:nvCxnSpPr>
        <p:spPr>
          <a:xfrm flipV="1">
            <a:off x="3483665" y="3745866"/>
            <a:ext cx="1551885" cy="1134247"/>
          </a:xfrm>
          <a:prstGeom prst="straightConnector1">
            <a:avLst/>
          </a:prstGeom>
          <a:ln w="3810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 flipV="1">
            <a:off x="628738" y="1367657"/>
            <a:ext cx="7969073" cy="7622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3824605" y="5786120"/>
            <a:ext cx="5131435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/>
              <a:t>Problem: </a:t>
            </a:r>
            <a:r>
              <a:rPr lang="en-US" altLang="zh-CN" sz="2400">
                <a:solidFill>
                  <a:srgbClr val="FF0000"/>
                </a:solidFill>
              </a:rPr>
              <a:t>GFN is self-inversable without </a:t>
            </a:r>
            <a:endParaRPr lang="en-US" altLang="zh-CN" sz="2400">
              <a:solidFill>
                <a:srgbClr val="FF0000"/>
              </a:solidFill>
            </a:endParaRPr>
          </a:p>
          <a:p>
            <a:r>
              <a:rPr lang="en-US" altLang="zh-CN" sz="2400">
                <a:solidFill>
                  <a:srgbClr val="FF0000"/>
                </a:solidFill>
              </a:rPr>
              <a:t>need the secret key</a:t>
            </a:r>
            <a:endParaRPr lang="en-US" altLang="zh-CN" sz="240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Foreword</a:t>
            </a:r>
            <a:endParaRPr lang="en-US" altLang="zh-CN" sz="3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9255" y="1647825"/>
            <a:ext cx="8416925" cy="4741545"/>
          </a:xfrm>
        </p:spPr>
        <p:txBody>
          <a:bodyPr>
            <a:normAutofit lnSpcReduction="20000"/>
          </a:bodyPr>
          <a:lstStyle/>
          <a:p>
            <a:r>
              <a:rPr lang="en-US" altLang="zh-CN" sz="2000" dirty="0">
                <a:solidFill>
                  <a:schemeClr val="tx1"/>
                </a:solidFill>
              </a:rPr>
              <a:t>We hope SWAN is elegant in both of the </a:t>
            </a:r>
            <a:r>
              <a:rPr lang="en-US" altLang="zh-CN" sz="2000" dirty="0">
                <a:solidFill>
                  <a:srgbClr val="FF0000"/>
                </a:solidFill>
              </a:rPr>
              <a:t>black-box</a:t>
            </a:r>
            <a:r>
              <a:rPr lang="en-US" altLang="zh-CN" sz="2000" dirty="0">
                <a:solidFill>
                  <a:schemeClr val="tx1"/>
                </a:solidFill>
              </a:rPr>
              <a:t> and </a:t>
            </a:r>
            <a:r>
              <a:rPr lang="en-US" altLang="zh-CN" sz="2000" dirty="0">
                <a:solidFill>
                  <a:srgbClr val="FF0000"/>
                </a:solidFill>
              </a:rPr>
              <a:t>white-box</a:t>
            </a:r>
            <a:r>
              <a:rPr lang="en-US" altLang="zh-CN" sz="2000" dirty="0">
                <a:solidFill>
                  <a:schemeClr val="tx1"/>
                </a:solidFill>
              </a:rPr>
              <a:t> models.</a:t>
            </a:r>
            <a:endParaRPr lang="en-US" altLang="zh-CN" sz="2000" dirty="0">
              <a:solidFill>
                <a:srgbClr val="FF0000"/>
              </a:solidFill>
            </a:endParaRPr>
          </a:p>
          <a:p>
            <a:endParaRPr lang="en-US" altLang="zh-CN" sz="2000" dirty="0">
              <a:solidFill>
                <a:srgbClr val="FF0000"/>
              </a:solidFill>
            </a:endParaRPr>
          </a:p>
          <a:p>
            <a:r>
              <a:rPr lang="en-US" altLang="zh-CN" sz="2000" dirty="0">
                <a:solidFill>
                  <a:srgbClr val="FF0000"/>
                </a:solidFill>
              </a:rPr>
              <a:t>The final goal of SWAN is not only for the contest</a:t>
            </a:r>
            <a:r>
              <a:rPr lang="en-US" altLang="zh-CN" sz="2000" dirty="0"/>
              <a:t>, but also it is dedicated to explore “</a:t>
            </a:r>
            <a:r>
              <a:rPr lang="en-US" altLang="zh-CN" sz="2000" dirty="0" smtClean="0">
                <a:solidFill>
                  <a:srgbClr val="FF0000"/>
                </a:solidFill>
              </a:rPr>
              <a:t>white-box </a:t>
            </a:r>
            <a:r>
              <a:rPr lang="en-US" altLang="zh-CN" sz="2000" dirty="0">
                <a:solidFill>
                  <a:srgbClr val="FF0000"/>
                </a:solidFill>
              </a:rPr>
              <a:t>friendly</a:t>
            </a:r>
            <a:r>
              <a:rPr lang="en-US" altLang="zh-CN" sz="2000" dirty="0"/>
              <a:t>” block ciphers </a:t>
            </a:r>
            <a:r>
              <a:rPr lang="en-US" altLang="zh-CN" sz="2000" dirty="0" smtClean="0"/>
              <a:t>for </a:t>
            </a:r>
            <a:r>
              <a:rPr lang="en-US" altLang="zh-CN" sz="2000" dirty="0"/>
              <a:t>practice</a:t>
            </a:r>
            <a:r>
              <a:rPr lang="en-US" altLang="zh-CN" sz="2000" dirty="0" smtClean="0"/>
              <a:t>.</a:t>
            </a:r>
            <a:endParaRPr lang="en-US" altLang="zh-CN" sz="2000" dirty="0" smtClean="0"/>
          </a:p>
          <a:p>
            <a:pPr lvl="1"/>
            <a:r>
              <a:rPr lang="en-US" altLang="zh-CN" sz="1800" dirty="0" smtClean="0">
                <a:solidFill>
                  <a:srgbClr val="FF0000"/>
                </a:solidFill>
              </a:rPr>
              <a:t>Possibilities</a:t>
            </a:r>
            <a:endParaRPr lang="en-US" altLang="zh-CN" sz="1800" dirty="0" smtClean="0">
              <a:solidFill>
                <a:srgbClr val="FF0000"/>
              </a:solidFill>
            </a:endParaRPr>
          </a:p>
          <a:p>
            <a:pPr lvl="1"/>
            <a:r>
              <a:rPr lang="en-US" altLang="zh-CN" sz="1800" dirty="0" smtClean="0">
                <a:solidFill>
                  <a:srgbClr val="FF0000"/>
                </a:solidFill>
              </a:rPr>
              <a:t>Concrete security analysis</a:t>
            </a:r>
            <a:endParaRPr lang="en-US" altLang="zh-CN" sz="1800" dirty="0" smtClean="0">
              <a:solidFill>
                <a:srgbClr val="FF0000"/>
              </a:solidFill>
            </a:endParaRPr>
          </a:p>
          <a:p>
            <a:pPr lvl="1"/>
            <a:endParaRPr lang="en-US" altLang="zh-CN" sz="1800" dirty="0" smtClean="0">
              <a:solidFill>
                <a:srgbClr val="FF0000"/>
              </a:solidFill>
            </a:endParaRPr>
          </a:p>
          <a:p>
            <a:pPr lvl="0"/>
            <a:r>
              <a:rPr lang="en-US" altLang="zh-CN" sz="2000" dirty="0" smtClean="0">
                <a:solidFill>
                  <a:schemeClr val="tx1"/>
                </a:solidFill>
              </a:rPr>
              <a:t>Many valuable discussions and comments that received from our early talks</a:t>
            </a:r>
            <a:endParaRPr lang="en-US" altLang="zh-CN" sz="2000" dirty="0" smtClean="0">
              <a:solidFill>
                <a:schemeClr val="tx1"/>
              </a:solidFill>
            </a:endParaRPr>
          </a:p>
          <a:p>
            <a:pPr lvl="1"/>
            <a:r>
              <a:rPr lang="en-US" altLang="zh-CN" sz="2000" dirty="0" smtClean="0">
                <a:solidFill>
                  <a:schemeClr val="tx1"/>
                </a:solidFill>
              </a:rPr>
              <a:t>SJTU: Lai xuejia</a:t>
            </a:r>
            <a:endParaRPr lang="en-US" altLang="zh-CN" sz="2000" dirty="0" smtClean="0">
              <a:solidFill>
                <a:schemeClr val="tx1"/>
              </a:solidFill>
            </a:endParaRPr>
          </a:p>
          <a:p>
            <a:pPr lvl="1"/>
            <a:r>
              <a:rPr lang="en-US" altLang="zh-CN" sz="2000" dirty="0" smtClean="0">
                <a:solidFill>
                  <a:schemeClr val="tx1"/>
                </a:solidFill>
              </a:rPr>
              <a:t>CAS: Wu wenling, Zhang lei</a:t>
            </a:r>
            <a:endParaRPr lang="en-US" altLang="zh-CN" sz="2000" dirty="0" smtClean="0">
              <a:solidFill>
                <a:schemeClr val="tx1"/>
              </a:solidFill>
            </a:endParaRPr>
          </a:p>
          <a:p>
            <a:pPr lvl="1"/>
            <a:r>
              <a:rPr lang="en-US" altLang="zh-CN" sz="2000" dirty="0" smtClean="0">
                <a:solidFill>
                  <a:schemeClr val="tx1"/>
                </a:solidFill>
              </a:rPr>
              <a:t>Westone: </a:t>
            </a:r>
            <a:r>
              <a:rPr lang="en-US" altLang="zh-CN" sz="2000" dirty="0" smtClean="0">
                <a:sym typeface="+mn-ea"/>
              </a:rPr>
              <a:t>Zhang liting, Pan wenlun</a:t>
            </a:r>
            <a:endParaRPr lang="en-US" altLang="zh-CN" sz="2000" dirty="0" smtClean="0">
              <a:sym typeface="+mn-ea"/>
            </a:endParaRPr>
          </a:p>
          <a:p>
            <a:pPr lvl="1"/>
            <a:r>
              <a:rPr lang="en-US" altLang="zh-CN" sz="2000" dirty="0" smtClean="0">
                <a:sym typeface="+mn-ea"/>
              </a:rPr>
              <a:t>NTU: </a:t>
            </a:r>
            <a:r>
              <a:rPr lang="en-US" altLang="zh-CN" sz="2000" dirty="0" smtClean="0">
                <a:solidFill>
                  <a:schemeClr val="tx1"/>
                </a:solidFill>
              </a:rPr>
              <a:t>Wu hongjun, Guo jian, Song ling, Zhang wenying, Bao zhenzhen, Liu guozhen</a:t>
            </a:r>
            <a:endParaRPr lang="en-US" altLang="zh-CN" sz="2000" dirty="0" smtClean="0">
              <a:solidFill>
                <a:schemeClr val="tx1"/>
              </a:solidFill>
            </a:endParaRPr>
          </a:p>
          <a:p>
            <a:pPr lvl="1"/>
            <a:r>
              <a:rPr lang="en-US" altLang="zh-CN" sz="2000" dirty="0" smtClean="0">
                <a:solidFill>
                  <a:schemeClr val="tx1"/>
                </a:solidFill>
              </a:rPr>
              <a:t>Bauhaus-Universität Weimar: Eik List</a:t>
            </a:r>
            <a:endParaRPr lang="en-US" altLang="zh-CN" sz="2000" dirty="0" smtClean="0">
              <a:solidFill>
                <a:schemeClr val="tx1"/>
              </a:solidFill>
            </a:endParaRPr>
          </a:p>
          <a:p>
            <a:pPr lvl="1"/>
            <a:r>
              <a:rPr lang="en-US" altLang="zh-CN" sz="2000" dirty="0" smtClean="0">
                <a:solidFill>
                  <a:schemeClr val="tx1"/>
                </a:solidFill>
              </a:rPr>
              <a:t>HYNU: Li lang</a:t>
            </a:r>
            <a:endParaRPr lang="en-US" altLang="zh-CN" sz="2000" dirty="0" smtClean="0">
              <a:solidFill>
                <a:schemeClr val="tx1"/>
              </a:solidFill>
            </a:endParaRPr>
          </a:p>
          <a:p>
            <a:pPr lvl="1"/>
            <a:r>
              <a:rPr lang="en-US" altLang="zh-CN" sz="2000" dirty="0" smtClean="0">
                <a:solidFill>
                  <a:schemeClr val="tx1"/>
                </a:solidFill>
              </a:rPr>
              <a:t>...</a:t>
            </a:r>
            <a:endParaRPr lang="en-US" altLang="zh-CN" sz="2000" dirty="0" smtClean="0">
              <a:solidFill>
                <a:schemeClr val="tx1"/>
              </a:solidFill>
            </a:endParaRPr>
          </a:p>
          <a:p>
            <a:pPr lvl="1"/>
            <a:endParaRPr lang="en-US" altLang="zh-CN" dirty="0">
              <a:solidFill>
                <a:srgbClr val="FF0000"/>
              </a:solidFill>
            </a:endParaRPr>
          </a:p>
          <a:p>
            <a:endParaRPr lang="en-US" altLang="zh-CN" dirty="0"/>
          </a:p>
          <a:p>
            <a:endParaRPr lang="zh-CN" altLang="en-US" dirty="0">
              <a:sym typeface="+mn-ea"/>
            </a:endParaRPr>
          </a:p>
        </p:txBody>
      </p:sp>
      <p:cxnSp>
        <p:nvCxnSpPr>
          <p:cNvPr id="5" name="直接连接符 4"/>
          <p:cNvCxnSpPr/>
          <p:nvPr/>
        </p:nvCxnSpPr>
        <p:spPr>
          <a:xfrm flipV="1">
            <a:off x="587463" y="1415917"/>
            <a:ext cx="7969073" cy="7622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SPNBox</a:t>
            </a:r>
            <a:r>
              <a:rPr lang="en-US" altLang="zh-CN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 - </a:t>
            </a:r>
            <a:r>
              <a:rPr lang="en-US" altLang="zh-CN" sz="32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Bogdanov</a:t>
            </a:r>
            <a:r>
              <a:rPr lang="en-US" altLang="zh-CN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 </a:t>
            </a:r>
            <a:r>
              <a:rPr lang="en-US" altLang="zh-CN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et al</a:t>
            </a:r>
            <a:r>
              <a:rPr lang="en-US" altLang="zh-CN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. AC2016</a:t>
            </a:r>
            <a:endParaRPr lang="en-US" altLang="zh-CN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628650" y="2471420"/>
            <a:ext cx="3886200" cy="3058795"/>
          </a:xfrm>
          <a:prstGeom prst="rect">
            <a:avLst/>
          </a:prstGeom>
        </p:spPr>
      </p:pic>
      <p:pic>
        <p:nvPicPr>
          <p:cNvPr id="6" name="内容占位符 5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629150" y="3056255"/>
            <a:ext cx="3886200" cy="1889760"/>
          </a:xfrm>
          <a:prstGeom prst="rect">
            <a:avLst/>
          </a:prstGeom>
        </p:spPr>
      </p:pic>
      <p:sp>
        <p:nvSpPr>
          <p:cNvPr id="7" name="椭圆 6"/>
          <p:cNvSpPr/>
          <p:nvPr/>
        </p:nvSpPr>
        <p:spPr>
          <a:xfrm>
            <a:off x="3249930" y="2898775"/>
            <a:ext cx="731520" cy="666750"/>
          </a:xfrm>
          <a:prstGeom prst="ellipse">
            <a:avLst/>
          </a:prstGeom>
          <a:noFill/>
          <a:ln>
            <a:solidFill>
              <a:srgbClr val="FF33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连接符 8"/>
          <p:cNvCxnSpPr/>
          <p:nvPr/>
        </p:nvCxnSpPr>
        <p:spPr>
          <a:xfrm flipV="1">
            <a:off x="587463" y="1415917"/>
            <a:ext cx="7969073" cy="7622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" name="直接箭头连接符 2"/>
          <p:cNvCxnSpPr/>
          <p:nvPr/>
        </p:nvCxnSpPr>
        <p:spPr>
          <a:xfrm>
            <a:off x="3912870" y="3376930"/>
            <a:ext cx="1675130" cy="444500"/>
          </a:xfrm>
          <a:prstGeom prst="straightConnector1">
            <a:avLst/>
          </a:prstGeom>
          <a:ln w="3810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351155" y="5530215"/>
            <a:ext cx="829564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/>
              <a:t>Problem: 1. All the components are bijective on small finite fields, </a:t>
            </a:r>
            <a:endParaRPr lang="en-US" altLang="zh-CN" sz="2400"/>
          </a:p>
          <a:p>
            <a:r>
              <a:rPr lang="en-US" altLang="zh-CN" sz="2400"/>
              <a:t>thus </a:t>
            </a:r>
            <a:r>
              <a:rPr lang="en-US" altLang="zh-CN" sz="2400">
                <a:solidFill>
                  <a:srgbClr val="FF0000"/>
                </a:solidFill>
              </a:rPr>
              <a:t>their inverse functions are easy to compute.</a:t>
            </a:r>
            <a:endParaRPr lang="en-US" altLang="zh-CN" sz="2400">
              <a:solidFill>
                <a:srgbClr val="FF0000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912870" y="1641475"/>
            <a:ext cx="5070475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/>
              <a:t>Problem 2: How to build an</a:t>
            </a:r>
            <a:r>
              <a:rPr lang="en-US" altLang="zh-CN" sz="2400">
                <a:solidFill>
                  <a:schemeClr val="tx1"/>
                </a:solidFill>
              </a:rPr>
              <a:t> 8bit to 8bit </a:t>
            </a:r>
            <a:endParaRPr lang="en-US" altLang="zh-CN" sz="2400">
              <a:solidFill>
                <a:schemeClr val="tx1"/>
              </a:solidFill>
            </a:endParaRPr>
          </a:p>
          <a:p>
            <a:r>
              <a:rPr lang="en-US" altLang="zh-CN" sz="2400">
                <a:solidFill>
                  <a:srgbClr val="FF0000"/>
                </a:solidFill>
              </a:rPr>
              <a:t>128-bit key-dependent</a:t>
            </a:r>
            <a:r>
              <a:rPr lang="en-US" altLang="zh-CN" sz="2400">
                <a:solidFill>
                  <a:schemeClr val="tx1"/>
                </a:solidFill>
              </a:rPr>
              <a:t> sbox?</a:t>
            </a:r>
            <a:endParaRPr lang="en-US" altLang="zh-CN" sz="240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Affine networks (ASASA) are still necessary</a:t>
            </a:r>
            <a:endParaRPr lang="en-US" altLang="zh-CN" sz="32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 sz="2800" dirty="0" smtClean="0">
                <a:sym typeface="+mn-ea"/>
              </a:rPr>
              <a:t>Consider any ideal white-box cipher in Feistel</a:t>
            </a:r>
            <a:endParaRPr lang="en-US" altLang="zh-CN" sz="2800" dirty="0" smtClean="0">
              <a:sym typeface="+mn-ea"/>
            </a:endParaRPr>
          </a:p>
          <a:p>
            <a:pPr lvl="1"/>
            <a:r>
              <a:rPr lang="en-US" altLang="zh-CN" sz="2400" dirty="0" smtClean="0">
                <a:sym typeface="+mn-ea"/>
              </a:rPr>
              <a:t>without affine networks it is self-inversable</a:t>
            </a:r>
            <a:endParaRPr lang="en-US" altLang="zh-CN" sz="2400" dirty="0" smtClean="0">
              <a:sym typeface="+mn-ea"/>
            </a:endParaRPr>
          </a:p>
          <a:p>
            <a:pPr lvl="0"/>
            <a:endParaRPr lang="en-US" altLang="zh-CN" sz="2800" dirty="0" smtClean="0">
              <a:sym typeface="+mn-ea"/>
            </a:endParaRPr>
          </a:p>
          <a:p>
            <a:pPr lvl="0"/>
            <a:r>
              <a:rPr lang="en-US" altLang="zh-CN" sz="2800" dirty="0" smtClean="0">
                <a:sym typeface="+mn-ea"/>
              </a:rPr>
              <a:t>Consider any ideal white-box cipher in SPN</a:t>
            </a:r>
            <a:endParaRPr lang="en-US" altLang="zh-CN" sz="2800" dirty="0" smtClean="0"/>
          </a:p>
          <a:p>
            <a:pPr lvl="1"/>
            <a:r>
              <a:rPr lang="en-US" altLang="zh-CN" dirty="0"/>
              <a:t>without affine networks it can find inverses of its components</a:t>
            </a:r>
            <a:endParaRPr lang="en-US" altLang="zh-CN" dirty="0"/>
          </a:p>
          <a:p>
            <a:pPr lvl="1"/>
            <a:endParaRPr lang="zh-CN" altLang="en-US" dirty="0"/>
          </a:p>
          <a:p>
            <a:r>
              <a:rPr lang="en-US" altLang="zh-CN" dirty="0" smtClean="0">
                <a:sym typeface="+mn-ea"/>
              </a:rPr>
              <a:t>Thus </a:t>
            </a:r>
            <a:r>
              <a:rPr lang="en-US" altLang="zh-CN" dirty="0" smtClean="0">
                <a:solidFill>
                  <a:srgbClr val="FF0000"/>
                </a:solidFill>
                <a:sym typeface="+mn-ea"/>
              </a:rPr>
              <a:t>SPACE/</a:t>
            </a:r>
            <a:r>
              <a:rPr lang="en-US" altLang="zh-CN" dirty="0" err="1" smtClean="0">
                <a:solidFill>
                  <a:srgbClr val="FF0000"/>
                </a:solidFill>
                <a:sym typeface="+mn-ea"/>
              </a:rPr>
              <a:t>SPNBox</a:t>
            </a:r>
            <a:r>
              <a:rPr lang="en-US" altLang="zh-CN" dirty="0" smtClean="0">
                <a:solidFill>
                  <a:srgbClr val="FF0000"/>
                </a:solidFill>
                <a:sym typeface="+mn-ea"/>
              </a:rPr>
              <a:t> can only achieve weak WBC</a:t>
            </a:r>
            <a:endParaRPr lang="en-US" altLang="zh-CN" dirty="0" smtClean="0">
              <a:sym typeface="+mn-ea"/>
            </a:endParaRPr>
          </a:p>
          <a:p>
            <a:pPr lvl="1"/>
            <a:r>
              <a:rPr lang="en-US" altLang="zh-CN" dirty="0" smtClean="0">
                <a:sym typeface="+mn-ea"/>
              </a:rPr>
              <a:t>Secret key cannot be recovered</a:t>
            </a:r>
            <a:endParaRPr lang="en-US" altLang="zh-CN" dirty="0" smtClean="0">
              <a:sym typeface="+mn-ea"/>
            </a:endParaRPr>
          </a:p>
          <a:p>
            <a:pPr lvl="1"/>
            <a:r>
              <a:rPr lang="en-US" altLang="zh-CN" dirty="0" smtClean="0">
                <a:sym typeface="+mn-ea"/>
              </a:rPr>
              <a:t>But given Enc is easy to reduce Dec, and </a:t>
            </a:r>
            <a:r>
              <a:rPr lang="en-US" altLang="zh-CN" smtClean="0">
                <a:sym typeface="+mn-ea"/>
              </a:rPr>
              <a:t>vice versa.</a:t>
            </a:r>
            <a:endParaRPr lang="zh-CN" altLang="en-US" dirty="0"/>
          </a:p>
        </p:txBody>
      </p:sp>
      <p:cxnSp>
        <p:nvCxnSpPr>
          <p:cNvPr id="6" name="直接连接符 5"/>
          <p:cNvCxnSpPr/>
          <p:nvPr/>
        </p:nvCxnSpPr>
        <p:spPr>
          <a:xfrm flipV="1">
            <a:off x="587463" y="1415917"/>
            <a:ext cx="7969073" cy="7622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628650" y="44451"/>
            <a:ext cx="7886700" cy="1325563"/>
          </a:xfrm>
        </p:spPr>
        <p:txBody>
          <a:bodyPr/>
          <a:lstStyle/>
          <a:p>
            <a:r>
              <a:rPr lang="en-US" altLang="zh-CN" sz="2000" b="1"/>
              <a:t>Our experiments on lighweight white-box block cipher implementations</a:t>
            </a:r>
            <a:endParaRPr lang="en-US" altLang="zh-CN" sz="2000" b="1"/>
          </a:p>
        </p:txBody>
      </p:sp>
      <p:pic>
        <p:nvPicPr>
          <p:cNvPr id="10" name="tabl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7200" y="1419313"/>
            <a:ext cx="8229600" cy="1854200"/>
          </a:xfrm>
          <a:prstGeom prst="rect">
            <a:avLst/>
          </a:prstGeom>
        </p:spPr>
      </p:pic>
      <p:pic>
        <p:nvPicPr>
          <p:cNvPr id="11" name="tabl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770" y="3500468"/>
            <a:ext cx="8218488" cy="185420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445961" y="6805903"/>
            <a:ext cx="75466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600" dirty="0"/>
              <a:t>*The block encryption time is calculated with </a:t>
            </a:r>
            <a:r>
              <a:rPr lang="en-US" altLang="zh-CN" sz="1600" dirty="0" smtClean="0"/>
              <a:t>2</a:t>
            </a:r>
            <a:r>
              <a:rPr lang="en-US" altLang="zh-CN" sz="1600" baseline="30000" dirty="0" smtClean="0"/>
              <a:t>20 </a:t>
            </a:r>
            <a:r>
              <a:rPr lang="en-US" altLang="zh-CN" sz="1600" dirty="0" smtClean="0"/>
              <a:t>times </a:t>
            </a:r>
            <a:r>
              <a:rPr lang="en-US" altLang="zh-CN" sz="1600" dirty="0"/>
              <a:t>encryption in total (not average</a:t>
            </a:r>
            <a:r>
              <a:rPr lang="en-US" altLang="zh-CN" sz="1600" dirty="0" smtClean="0"/>
              <a:t>).</a:t>
            </a:r>
            <a:endParaRPr lang="en-US" altLang="zh-CN" sz="1600" dirty="0" smtClean="0"/>
          </a:p>
          <a:p>
            <a:r>
              <a:rPr lang="zh-CN" altLang="en-US" sz="1600" dirty="0" smtClean="0"/>
              <a:t>*</a:t>
            </a:r>
            <a:r>
              <a:rPr lang="en-US" altLang="zh-CN" sz="1600" dirty="0" smtClean="0"/>
              <a:t>Published </a:t>
            </a:r>
            <a:r>
              <a:rPr lang="en-US" altLang="zh-CN" sz="1600" dirty="0"/>
              <a:t>at FGCS online: </a:t>
            </a:r>
            <a:r>
              <a:rPr lang="hr-HR" altLang="zh-CN" sz="1600" dirty="0"/>
              <a:t>https://</a:t>
            </a:r>
            <a:r>
              <a:rPr lang="hr-HR" altLang="zh-CN" sz="1600" dirty="0" smtClean="0"/>
              <a:t>doi.org/10.1016/j.future.2018.04.011</a:t>
            </a:r>
            <a:endParaRPr lang="zh-CN" altLang="en-US" sz="1600" dirty="0"/>
          </a:p>
        </p:txBody>
      </p:sp>
      <p:cxnSp>
        <p:nvCxnSpPr>
          <p:cNvPr id="13" name="直接连接符 12"/>
          <p:cNvCxnSpPr/>
          <p:nvPr/>
        </p:nvCxnSpPr>
        <p:spPr>
          <a:xfrm flipV="1">
            <a:off x="628738" y="954272"/>
            <a:ext cx="7969073" cy="7622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457030" y="5979508"/>
            <a:ext cx="75466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600" dirty="0"/>
              <a:t>*The block encryption time is calculated with </a:t>
            </a:r>
            <a:r>
              <a:rPr lang="en-US" altLang="zh-CN" sz="1600" dirty="0" smtClean="0"/>
              <a:t>2</a:t>
            </a:r>
            <a:r>
              <a:rPr lang="en-US" altLang="zh-CN" sz="1600" baseline="30000" dirty="0" smtClean="0"/>
              <a:t>20 </a:t>
            </a:r>
            <a:r>
              <a:rPr lang="en-US" altLang="zh-CN" sz="1600" dirty="0" smtClean="0"/>
              <a:t>times </a:t>
            </a:r>
            <a:r>
              <a:rPr lang="en-US" altLang="zh-CN" sz="1600" dirty="0"/>
              <a:t>encryption in total (not average</a:t>
            </a:r>
            <a:r>
              <a:rPr lang="en-US" altLang="zh-CN" sz="1600" dirty="0" smtClean="0"/>
              <a:t>).</a:t>
            </a:r>
            <a:endParaRPr lang="en-US" altLang="zh-CN" sz="1600" dirty="0" smtClean="0"/>
          </a:p>
          <a:p>
            <a:r>
              <a:rPr lang="zh-CN" altLang="en-US" sz="1600" dirty="0" smtClean="0"/>
              <a:t>*</a:t>
            </a:r>
            <a:r>
              <a:rPr lang="en-US" altLang="zh-CN" sz="1600" dirty="0" smtClean="0"/>
              <a:t>Published </a:t>
            </a:r>
            <a:r>
              <a:rPr lang="en-US" altLang="zh-CN" sz="1600" dirty="0"/>
              <a:t>at FGCS online: </a:t>
            </a:r>
            <a:r>
              <a:rPr lang="hr-HR" altLang="zh-CN" sz="1600" dirty="0"/>
              <a:t>https://</a:t>
            </a:r>
            <a:r>
              <a:rPr lang="hr-HR" altLang="zh-CN" sz="1600" dirty="0" smtClean="0"/>
              <a:t>doi.org/10.1016/j.future.2018.04.011</a:t>
            </a:r>
            <a:endParaRPr lang="zh-CN" altLang="en-US" sz="160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dirty="0" smtClean="0"/>
              <a:t>Outlines</a:t>
            </a:r>
            <a:endParaRPr lang="en-US" altLang="zh-CN" sz="3200" dirty="0" smtClean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8313" y="1678511"/>
            <a:ext cx="8229600" cy="4714875"/>
          </a:xfrm>
        </p:spPr>
        <p:txBody>
          <a:bodyPr/>
          <a:lstStyle/>
          <a:p>
            <a:endParaRPr lang="en-US" altLang="zh-CN" sz="2400" dirty="0" smtClean="0"/>
          </a:p>
          <a:p>
            <a:r>
              <a:rPr lang="en-US" altLang="zh-CN" sz="2400" dirty="0" smtClean="0"/>
              <a:t>Design background</a:t>
            </a:r>
            <a:endParaRPr lang="en-US" altLang="zh-CN" sz="2400" dirty="0" smtClean="0"/>
          </a:p>
          <a:p>
            <a:endParaRPr lang="en-US" altLang="zh-CN" dirty="0"/>
          </a:p>
          <a:p>
            <a:r>
              <a:rPr lang="en-US" altLang="zh-CN" sz="2400" dirty="0" smtClean="0">
                <a:solidFill>
                  <a:srgbClr val="FF0000"/>
                </a:solidFill>
              </a:rPr>
              <a:t>Our proposal: SWAN</a:t>
            </a:r>
            <a:endParaRPr lang="en-US" altLang="zh-CN" sz="2400" dirty="0" smtClean="0"/>
          </a:p>
          <a:p>
            <a:endParaRPr lang="en-US" altLang="zh-CN" sz="2400" dirty="0" smtClean="0"/>
          </a:p>
          <a:p>
            <a:r>
              <a:rPr lang="en-US" altLang="zh-CN" sz="2400" dirty="0" smtClean="0"/>
              <a:t>Conclusion</a:t>
            </a:r>
            <a:endParaRPr lang="en-US" altLang="zh-CN" sz="2400" dirty="0" smtClean="0"/>
          </a:p>
          <a:p>
            <a:endParaRPr lang="en-US" altLang="zh-CN" dirty="0" smtClean="0"/>
          </a:p>
        </p:txBody>
      </p:sp>
      <p:cxnSp>
        <p:nvCxnSpPr>
          <p:cNvPr id="5" name="直接连接符 4"/>
          <p:cNvCxnSpPr/>
          <p:nvPr/>
        </p:nvCxnSpPr>
        <p:spPr>
          <a:xfrm flipV="1">
            <a:off x="587463" y="1415917"/>
            <a:ext cx="7969073" cy="7622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" name="图片 3" descr="032f6b4c3e3da0cbfab4e391ebf1f035[1]"/>
          <p:cNvPicPr>
            <a:picLocks noChangeAspect="1"/>
          </p:cNvPicPr>
          <p:nvPr/>
        </p:nvPicPr>
        <p:blipFill>
          <a:blip r:embed="rId1">
            <a:clrChange>
              <a:clrFrom>
                <a:srgbClr val="F6F6F6">
                  <a:alpha val="100000"/>
                </a:srgbClr>
              </a:clrFrom>
              <a:clrTo>
                <a:srgbClr val="F6F6F6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996194" y="3228101"/>
            <a:ext cx="3601196" cy="341388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12661"/>
          </a:xfrm>
        </p:spPr>
        <p:txBody>
          <a:bodyPr/>
          <a:lstStyle/>
          <a:p>
            <a:pPr algn="l"/>
            <a:r>
              <a:rPr lang="en-US" altLang="zh-CN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design rationle of SWAN</a:t>
            </a:r>
            <a:endParaRPr lang="en-US" altLang="zh-CN" sz="3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628650" y="1485774"/>
            <a:ext cx="7886700" cy="4351338"/>
          </a:xfrm>
        </p:spPr>
        <p:txBody>
          <a:bodyPr>
            <a:normAutofit fontScale="90000" lnSpcReduction="20000"/>
          </a:bodyPr>
          <a:lstStyle/>
          <a:p>
            <a:r>
              <a:rPr kumimoji="1" lang="en-US" altLang="zh-CN" dirty="0" smtClean="0">
                <a:sym typeface="+mn-ea"/>
              </a:rPr>
              <a:t>Flexible for various platforms</a:t>
            </a:r>
            <a:endParaRPr kumimoji="1" lang="en-US" altLang="zh-CN" dirty="0" smtClean="0">
              <a:sym typeface="+mn-ea"/>
            </a:endParaRPr>
          </a:p>
          <a:p>
            <a:pPr lvl="1"/>
            <a:r>
              <a:rPr kumimoji="1" lang="en-US" altLang="zh-CN" sz="2400" dirty="0" smtClean="0">
                <a:sym typeface="+mn-ea"/>
              </a:rPr>
              <a:t>Software/hardware efficient</a:t>
            </a:r>
            <a:endParaRPr kumimoji="1" lang="en-US" altLang="zh-CN" sz="2400" dirty="0" smtClean="0">
              <a:sym typeface="+mn-ea"/>
            </a:endParaRPr>
          </a:p>
          <a:p>
            <a:pPr lvl="1"/>
            <a:r>
              <a:rPr kumimoji="1" lang="en-US" altLang="zh-CN" sz="2400" dirty="0" smtClean="0">
                <a:sym typeface="+mn-ea"/>
              </a:rPr>
              <a:t>8/32/64-bit CPUs</a:t>
            </a:r>
            <a:endParaRPr kumimoji="1" lang="en-US" altLang="zh-CN" sz="2400" dirty="0" smtClean="0">
              <a:sym typeface="+mn-ea"/>
            </a:endParaRPr>
          </a:p>
          <a:p>
            <a:pPr lvl="1"/>
            <a:r>
              <a:rPr kumimoji="1" lang="en-US" altLang="zh-CN" dirty="0" smtClean="0"/>
              <a:t>Programming-friendly components</a:t>
            </a:r>
            <a:endParaRPr kumimoji="1" lang="en-US" altLang="zh-CN" dirty="0" smtClean="0"/>
          </a:p>
          <a:p>
            <a:endParaRPr kumimoji="1" lang="en-US" altLang="zh-CN" dirty="0"/>
          </a:p>
          <a:p>
            <a:r>
              <a:rPr kumimoji="1" lang="en-US" altLang="zh-CN" dirty="0" smtClean="0">
                <a:sym typeface="+mn-ea"/>
              </a:rPr>
              <a:t>Scalable block/key sizes</a:t>
            </a:r>
            <a:endParaRPr kumimoji="1" lang="en-US" altLang="zh-CN" dirty="0" smtClean="0">
              <a:sym typeface="+mn-ea"/>
            </a:endParaRPr>
          </a:p>
          <a:p>
            <a:pPr lvl="1"/>
            <a:r>
              <a:rPr kumimoji="1" lang="en-US" altLang="zh-CN" sz="2400" dirty="0" smtClean="0">
                <a:sym typeface="+mn-ea"/>
              </a:rPr>
              <a:t>Lightweight: SWAN64-128/256</a:t>
            </a:r>
            <a:endParaRPr kumimoji="1" lang="en-US" altLang="zh-CN" sz="2400" dirty="0" smtClean="0">
              <a:sym typeface="+mn-ea"/>
            </a:endParaRPr>
          </a:p>
          <a:p>
            <a:pPr lvl="1"/>
            <a:r>
              <a:rPr kumimoji="1" lang="en-US" altLang="zh-CN" dirty="0" smtClean="0"/>
              <a:t>Normal: SWAN128-128/256</a:t>
            </a:r>
            <a:endParaRPr kumimoji="1" lang="en-US" altLang="zh-CN" dirty="0" smtClean="0"/>
          </a:p>
          <a:p>
            <a:pPr lvl="1"/>
            <a:r>
              <a:rPr kumimoji="1" lang="en-US" altLang="zh-CN" dirty="0" smtClean="0"/>
              <a:t>High security/throughput: SWAN256-256</a:t>
            </a:r>
            <a:endParaRPr kumimoji="1" lang="en-US" altLang="zh-CN" dirty="0" smtClean="0"/>
          </a:p>
          <a:p>
            <a:endParaRPr kumimoji="1" lang="en-US" altLang="zh-CN" dirty="0"/>
          </a:p>
          <a:p>
            <a:r>
              <a:rPr kumimoji="1" lang="en-US" altLang="zh-CN" dirty="0" smtClean="0">
                <a:sym typeface="+mn-ea"/>
              </a:rPr>
              <a:t>Carefully designed for white-box </a:t>
            </a:r>
            <a:r>
              <a:rPr kumimoji="1" lang="en-US" altLang="zh-CN" dirty="0" err="1" smtClean="0">
                <a:sym typeface="+mn-ea"/>
              </a:rPr>
              <a:t>implmentation</a:t>
            </a:r>
            <a:endParaRPr kumimoji="1" lang="en-US" altLang="zh-CN" dirty="0" smtClean="0">
              <a:sym typeface="+mn-ea"/>
            </a:endParaRPr>
          </a:p>
          <a:p>
            <a:pPr lvl="1"/>
            <a:r>
              <a:rPr kumimoji="1" lang="en-US" altLang="zh-CN" sz="2400" dirty="0" smtClean="0">
                <a:solidFill>
                  <a:srgbClr val="FF0000"/>
                </a:solidFill>
                <a:sym typeface="+mn-ea"/>
              </a:rPr>
              <a:t>Affine-network-friendly</a:t>
            </a:r>
            <a:r>
              <a:rPr kumimoji="1" lang="en-US" altLang="zh-CN" sz="2400" dirty="0" smtClean="0">
                <a:sym typeface="+mn-ea"/>
              </a:rPr>
              <a:t> structure</a:t>
            </a:r>
            <a:endParaRPr kumimoji="1" lang="zh-CN" altLang="en-US" dirty="0"/>
          </a:p>
          <a:p>
            <a:endParaRPr lang="zh-CN" altLang="en-US" dirty="0"/>
          </a:p>
        </p:txBody>
      </p:sp>
      <p:cxnSp>
        <p:nvCxnSpPr>
          <p:cNvPr id="3" name="直接连接符 2"/>
          <p:cNvCxnSpPr/>
          <p:nvPr/>
        </p:nvCxnSpPr>
        <p:spPr>
          <a:xfrm flipV="1">
            <a:off x="592433" y="1173135"/>
            <a:ext cx="7969073" cy="7622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1609725" y="6148070"/>
            <a:ext cx="592455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u="sng"/>
              <a:t>SWAN Repository: </a:t>
            </a:r>
            <a:r>
              <a:rPr lang="zh-CN" altLang="en-US" u="sng"/>
              <a:t>https://github.com/GongZheng/SWAN.git</a:t>
            </a:r>
            <a:endParaRPr lang="zh-CN" altLang="en-US" u="sng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SWAN round function</a:t>
            </a:r>
            <a:endParaRPr lang="en-US" altLang="zh-CN" sz="3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3" name="直接连接符 12"/>
          <p:cNvCxnSpPr/>
          <p:nvPr/>
        </p:nvCxnSpPr>
        <p:spPr>
          <a:xfrm flipV="1">
            <a:off x="587463" y="1415917"/>
            <a:ext cx="7969073" cy="7622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500505"/>
            <a:ext cx="3886200" cy="5080000"/>
          </a:xfrm>
        </p:spPr>
        <p:txBody>
          <a:bodyPr>
            <a:normAutofit fontScale="90000" lnSpcReduction="10000"/>
          </a:bodyPr>
          <a:lstStyle/>
          <a:p>
            <a:r>
              <a:rPr lang="en-US" altLang="zh-CN"/>
              <a:t>&gt;&gt;&gt; cyclic right shift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subkey</a:t>
            </a:r>
            <a:endParaRPr lang="en-US" altLang="zh-CN"/>
          </a:p>
          <a:p>
            <a:pPr lvl="1"/>
            <a:r>
              <a:rPr lang="en-US" altLang="zh-CN"/>
              <a:t>d=3/7/15bytes</a:t>
            </a:r>
            <a:endParaRPr lang="en-US" altLang="zh-CN"/>
          </a:p>
          <a:p>
            <a:pPr lvl="1"/>
            <a:endParaRPr lang="en-US" altLang="zh-CN"/>
          </a:p>
          <a:p>
            <a:pPr lvl="0"/>
            <a:r>
              <a:rPr lang="en-US" altLang="zh-CN"/>
              <a:t>     </a:t>
            </a:r>
            <a:endParaRPr lang="en-US" altLang="zh-CN"/>
          </a:p>
          <a:p>
            <a:pPr marL="0" lvl="0" indent="0">
              <a:buNone/>
            </a:pPr>
            <a:endParaRPr lang="en-US" altLang="zh-CN"/>
          </a:p>
          <a:p>
            <a:pPr lvl="0"/>
            <a:r>
              <a:rPr lang="en-US" altLang="zh-CN"/>
              <a:t>ShiftLanes</a:t>
            </a:r>
            <a:endParaRPr lang="en-US" altLang="zh-CN"/>
          </a:p>
          <a:p>
            <a:pPr lvl="0"/>
            <a:endParaRPr lang="en-US" altLang="zh-CN"/>
          </a:p>
          <a:p>
            <a:pPr lvl="0"/>
            <a:r>
              <a:rPr lang="en-US" altLang="zh-CN"/>
              <a:t>Bitslicing sboxes</a:t>
            </a:r>
            <a:endParaRPr lang="en-US" altLang="zh-CN"/>
          </a:p>
          <a:p>
            <a:pPr lvl="0"/>
            <a:endParaRPr lang="en-US" altLang="zh-CN"/>
          </a:p>
          <a:p>
            <a:pPr lvl="0"/>
            <a:r>
              <a:rPr lang="en-US" altLang="zh-CN"/>
              <a:t>SwitchLanes  </a:t>
            </a:r>
            <a:endParaRPr lang="en-US" altLang="zh-CN"/>
          </a:p>
        </p:txBody>
      </p:sp>
      <p:graphicFrame>
        <p:nvGraphicFramePr>
          <p:cNvPr id="6" name="对象 5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1889760" y="2371408"/>
          <a:ext cx="1847850" cy="4108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3" name="" r:id="rId1" imgW="1143000" imgH="254000" progId="Equation.KSEE3">
                  <p:embed/>
                </p:oleObj>
              </mc:Choice>
              <mc:Fallback>
                <p:oleObj name="" r:id="rId1" imgW="1143000" imgH="2540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889760" y="2371408"/>
                        <a:ext cx="1847850" cy="4108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2343150" y="4318000"/>
          <a:ext cx="292735" cy="371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4" name="" r:id="rId3" imgW="139700" imgH="177165" progId="Equation.KSEE3">
                  <p:embed/>
                </p:oleObj>
              </mc:Choice>
              <mc:Fallback>
                <p:oleObj name="" r:id="rId3" imgW="139700" imgH="177165" progId="Equation.KSEE3">
                  <p:embed/>
                  <p:pic>
                    <p:nvPicPr>
                      <p:cNvPr id="0" name="图片 102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343150" y="4318000"/>
                        <a:ext cx="292735" cy="371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3028315" y="5147945"/>
          <a:ext cx="344805" cy="46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5" name="" r:id="rId5" imgW="152400" imgH="203200" progId="Equation.KSEE3">
                  <p:embed/>
                </p:oleObj>
              </mc:Choice>
              <mc:Fallback>
                <p:oleObj name="" r:id="rId5" imgW="152400" imgH="203200" progId="Equation.KSEE3">
                  <p:embed/>
                  <p:pic>
                    <p:nvPicPr>
                      <p:cNvPr id="0" name="图片 1027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028315" y="5147945"/>
                        <a:ext cx="344805" cy="460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2567305" y="6007735"/>
          <a:ext cx="356235" cy="3867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6" name="" r:id="rId7" imgW="152400" imgH="165100" progId="Equation.KSEE3">
                  <p:embed/>
                </p:oleObj>
              </mc:Choice>
              <mc:Fallback>
                <p:oleObj name="" r:id="rId7" imgW="152400" imgH="165100" progId="Equation.KSEE3">
                  <p:embed/>
                  <p:pic>
                    <p:nvPicPr>
                      <p:cNvPr id="0" name="图片 1028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567305" y="6007735"/>
                        <a:ext cx="356235" cy="3867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13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889000" y="3379470"/>
          <a:ext cx="2848610" cy="4972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7" name="" r:id="rId9" imgW="1384300" imgH="241300" progId="Equation.KSEE3">
                  <p:embed/>
                </p:oleObj>
              </mc:Choice>
              <mc:Fallback>
                <p:oleObj name="" r:id="rId9" imgW="1384300" imgH="241300" progId="Equation.KSEE3">
                  <p:embed/>
                  <p:pic>
                    <p:nvPicPr>
                      <p:cNvPr id="0" name="图片 1029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889000" y="3379470"/>
                        <a:ext cx="2848610" cy="4972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图片 6" descr="SWAN_Algorithm_BlackBoxRound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994785" y="1445895"/>
            <a:ext cx="5052695" cy="51892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     function </a:t>
            </a:r>
            <a:endParaRPr lang="en-US" altLang="zh-CN" sz="3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7" name="内容占位符 6">
            <a:hlinkClick r:id="" action="ppaction://ole?verb=0"/>
          </p:cNvPr>
          <p:cNvGraphicFramePr>
            <a:graphicFrameLocks noGrp="1" noChangeAspect="1"/>
          </p:cNvGraphicFramePr>
          <p:nvPr>
            <p:ph idx="1"/>
          </p:nvPr>
        </p:nvGraphicFramePr>
        <p:xfrm>
          <a:off x="1406525" y="757555"/>
          <a:ext cx="426720" cy="5403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4" name="" r:id="rId1" imgW="139700" imgH="177165" progId="Equation.KSEE3">
                  <p:embed/>
                </p:oleObj>
              </mc:Choice>
              <mc:Fallback>
                <p:oleObj name="" r:id="rId1" imgW="139700" imgH="177165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406525" y="757555"/>
                        <a:ext cx="426720" cy="5403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3" name="直接连接符 12"/>
          <p:cNvCxnSpPr/>
          <p:nvPr/>
        </p:nvCxnSpPr>
        <p:spPr>
          <a:xfrm flipV="1">
            <a:off x="587463" y="1415917"/>
            <a:ext cx="7969073" cy="7622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表格 7"/>
          <p:cNvGraphicFramePr/>
          <p:nvPr/>
        </p:nvGraphicFramePr>
        <p:xfrm>
          <a:off x="971550" y="2074545"/>
          <a:ext cx="6913880" cy="273685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728470"/>
                <a:gridCol w="1728470"/>
                <a:gridCol w="1728470"/>
                <a:gridCol w="1728470"/>
              </a:tblGrid>
              <a:tr h="54737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en-US" sz="1600"/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/>
                        <a:t>SWAN64</a:t>
                      </a:r>
                      <a:endParaRPr lang="en-US" altLang="en-US" sz="1600"/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/>
                        <a:t>SWAN128</a:t>
                      </a:r>
                      <a:endParaRPr lang="en-US" altLang="en-US" sz="1600"/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/>
                        <a:t>SWAN256</a:t>
                      </a:r>
                      <a:endParaRPr lang="en-US" altLang="en-US" sz="1600"/>
                    </a:p>
                  </a:txBody>
                  <a:tcPr marL="68580" marR="68580" marT="0" marB="0" anchor="ctr"/>
                </a:tc>
              </a:tr>
              <a:tr h="54737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/>
                        <a:t>a</a:t>
                      </a:r>
                      <a:endParaRPr lang="en-US" altLang="en-US" sz="1600"/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/>
                        <a:t>1</a:t>
                      </a:r>
                      <a:endParaRPr lang="en-US" altLang="en-US" sz="1600"/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/>
                        <a:t>1</a:t>
                      </a:r>
                      <a:endParaRPr lang="en-US" altLang="en-US" sz="1600"/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/>
                        <a:t>1</a:t>
                      </a:r>
                      <a:endParaRPr lang="en-US" altLang="en-US" sz="1600"/>
                    </a:p>
                  </a:txBody>
                  <a:tcPr marL="68580" marR="68580" marT="0" marB="0" anchor="ctr"/>
                </a:tc>
              </a:tr>
              <a:tr h="54737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/>
                        <a:t>b</a:t>
                      </a:r>
                      <a:endParaRPr lang="en-US" altLang="en-US" sz="1600"/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/>
                        <a:t>2</a:t>
                      </a:r>
                      <a:endParaRPr lang="en-US" altLang="en-US" sz="1600"/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/>
                        <a:t>3</a:t>
                      </a:r>
                      <a:endParaRPr lang="en-US" altLang="en-US" sz="1600"/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/>
                        <a:t>9</a:t>
                      </a:r>
                      <a:endParaRPr lang="en-US" altLang="en-US" sz="1600"/>
                    </a:p>
                  </a:txBody>
                  <a:tcPr marL="68580" marR="68580" marT="0" marB="0" anchor="ctr"/>
                </a:tc>
              </a:tr>
              <a:tr h="54737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dirty="0"/>
                        <a:t>c</a:t>
                      </a:r>
                      <a:endParaRPr lang="en-US" altLang="en-US" sz="1600" dirty="0"/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/>
                        <a:t>7</a:t>
                      </a:r>
                      <a:endParaRPr lang="en-US" altLang="en-US" sz="1600"/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/>
                        <a:t>13</a:t>
                      </a:r>
                      <a:endParaRPr lang="en-US" altLang="en-US" sz="1600"/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dirty="0"/>
                        <a:t>19</a:t>
                      </a:r>
                      <a:endParaRPr lang="en-US" altLang="en-US" sz="1600" dirty="0"/>
                    </a:p>
                  </a:txBody>
                  <a:tcPr marL="68580" marR="68580" marT="0" marB="0" anchor="ctr"/>
                </a:tc>
              </a:tr>
              <a:tr h="54737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en-US" sz="1600" dirty="0" smtClean="0"/>
                        <a:t>Block</a:t>
                      </a:r>
                      <a:r>
                        <a:rPr lang="en-US" altLang="en-US" sz="1600" baseline="0" dirty="0" smtClean="0"/>
                        <a:t> width</a:t>
                      </a:r>
                      <a:endParaRPr lang="en-US" altLang="en-US" sz="1600" dirty="0"/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en-US" sz="1600" dirty="0" smtClean="0"/>
                        <a:t>8</a:t>
                      </a:r>
                      <a:endParaRPr lang="en-US" altLang="en-US" sz="1600" dirty="0"/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en-US" sz="1600" dirty="0" smtClean="0"/>
                        <a:t>16</a:t>
                      </a:r>
                      <a:endParaRPr lang="en-US" altLang="en-US" sz="1600" dirty="0"/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en-US" sz="1600" dirty="0" smtClean="0"/>
                        <a:t>32</a:t>
                      </a:r>
                      <a:endParaRPr lang="en-US" altLang="en-US" sz="1600" dirty="0"/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sp>
        <p:nvSpPr>
          <p:cNvPr id="9" name="文本框 8"/>
          <p:cNvSpPr txBox="1"/>
          <p:nvPr/>
        </p:nvSpPr>
        <p:spPr>
          <a:xfrm>
            <a:off x="528167" y="5272184"/>
            <a:ext cx="8124825" cy="13220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/>
              <a:t>Exhaustive search the combination with good diffusion property</a:t>
            </a:r>
            <a:endParaRPr lang="en-US" altLang="zh-C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/>
              <a:t>co-prime with each other</a:t>
            </a:r>
            <a:endParaRPr lang="en-US" altLang="zh-C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/>
              <a:t>Each combinations are co-prime to the block </a:t>
            </a:r>
            <a:r>
              <a:rPr lang="en-US" altLang="zh-CN" sz="2000" dirty="0" smtClean="0"/>
              <a:t>widths </a:t>
            </a:r>
            <a:r>
              <a:rPr lang="en-US" altLang="zh-CN" sz="2000" dirty="0"/>
              <a:t>of SWAN64/128/256*</a:t>
            </a:r>
            <a:endParaRPr lang="en-US" altLang="zh-CN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2000" dirty="0"/>
              <a:t>SWAN64 is a special case</a:t>
            </a:r>
            <a:endParaRPr lang="en-US" altLang="zh-CN" sz="2000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The parameters for </a:t>
            </a:r>
            <a:endParaRPr lang="en-US" altLang="zh-CN"/>
          </a:p>
        </p:txBody>
      </p:sp>
      <p:graphicFrame>
        <p:nvGraphicFramePr>
          <p:cNvPr id="7" name="对象 6">
            <a:hlinkClick r:id="" action="ppaction://ole?verb=0"/>
          </p:cNvPr>
          <p:cNvGraphicFramePr>
            <a:graphicFrameLocks noGrp="1" noChangeAspect="1"/>
          </p:cNvGraphicFramePr>
          <p:nvPr/>
        </p:nvGraphicFramePr>
        <p:xfrm>
          <a:off x="5180330" y="757555"/>
          <a:ext cx="426720" cy="5403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4" name="" r:id="rId1" imgW="139700" imgH="177165" progId="Equation.KSEE3">
                  <p:embed/>
                </p:oleObj>
              </mc:Choice>
              <mc:Fallback>
                <p:oleObj name="" r:id="rId1" imgW="139700" imgH="177165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180330" y="757555"/>
                        <a:ext cx="426720" cy="5403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内容占位符 3">
            <a:hlinkClick r:id="" action="ppaction://ole?verb="/>
          </p:cNvPr>
          <p:cNvGraphicFramePr>
            <a:graphicFrameLocks noChangeAspect="1"/>
          </p:cNvGraphicFramePr>
          <p:nvPr>
            <p:ph idx="1"/>
          </p:nvPr>
        </p:nvGraphicFramePr>
        <p:xfrm>
          <a:off x="4085590" y="3686810"/>
          <a:ext cx="971550" cy="628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showAsIcon="1" r:id="rId3" imgW="971550" imgH="628650" progId="Excel.Sheet.12">
                  <p:embed/>
                </p:oleObj>
              </mc:Choice>
              <mc:Fallback>
                <p:oleObj name="" showAsIcon="1" r:id="rId3" imgW="971550" imgH="628650" progId="Excel.Sheet.12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085590" y="3686810"/>
                        <a:ext cx="971550" cy="628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8" name="直接连接符 11"/>
          <p:cNvCxnSpPr/>
          <p:nvPr/>
        </p:nvCxnSpPr>
        <p:spPr>
          <a:xfrm flipV="1">
            <a:off x="598576" y="1333816"/>
            <a:ext cx="7969073" cy="7622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    function of SWAN64 </a:t>
            </a:r>
            <a:endParaRPr lang="en-US" altLang="zh-CN" sz="3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7" name="内容占位符 6"/>
          <p:cNvGraphicFramePr>
            <a:graphicFrameLocks noGrp="1"/>
          </p:cNvGraphicFramePr>
          <p:nvPr>
            <p:ph sz="half" idx="1"/>
          </p:nvPr>
        </p:nvGraphicFramePr>
        <p:xfrm>
          <a:off x="628650" y="3350260"/>
          <a:ext cx="3886200" cy="1524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5775"/>
                <a:gridCol w="485775"/>
                <a:gridCol w="485775"/>
                <a:gridCol w="485775"/>
                <a:gridCol w="485775"/>
                <a:gridCol w="485775"/>
                <a:gridCol w="485775"/>
                <a:gridCol w="485775"/>
              </a:tblGrid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内容占位符 7"/>
          <p:cNvGraphicFramePr>
            <a:graphicFrameLocks noGrp="1"/>
          </p:cNvGraphicFramePr>
          <p:nvPr>
            <p:ph sz="half" idx="2"/>
          </p:nvPr>
        </p:nvGraphicFramePr>
        <p:xfrm>
          <a:off x="4775200" y="3350260"/>
          <a:ext cx="3886200" cy="1524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5775"/>
                <a:gridCol w="485775"/>
                <a:gridCol w="485775"/>
                <a:gridCol w="485775"/>
                <a:gridCol w="485775"/>
                <a:gridCol w="485775"/>
                <a:gridCol w="485775"/>
                <a:gridCol w="485775"/>
              </a:tblGrid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accent6"/>
                    </a:solidFill>
                  </a:tcPr>
                </a:tc>
              </a:tr>
            </a:tbl>
          </a:graphicData>
        </a:graphic>
      </p:graphicFrame>
      <p:sp>
        <p:nvSpPr>
          <p:cNvPr id="10" name="上弧形箭头 9"/>
          <p:cNvSpPr/>
          <p:nvPr/>
        </p:nvSpPr>
        <p:spPr>
          <a:xfrm>
            <a:off x="3788410" y="2306320"/>
            <a:ext cx="1550670" cy="769620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13" name="直接连接符 12"/>
          <p:cNvCxnSpPr/>
          <p:nvPr/>
        </p:nvCxnSpPr>
        <p:spPr>
          <a:xfrm flipV="1">
            <a:off x="587463" y="1415917"/>
            <a:ext cx="7969073" cy="7622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对象 10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1371600" y="779780"/>
          <a:ext cx="391160" cy="4965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58" name="" r:id="rId1" imgW="139700" imgH="177165" progId="Equation.KSEE3">
                  <p:embed/>
                </p:oleObj>
              </mc:Choice>
              <mc:Fallback>
                <p:oleObj name="" r:id="rId1" imgW="139700" imgH="177165" progId="Equation.KSEE3">
                  <p:embed/>
                  <p:pic>
                    <p:nvPicPr>
                      <p:cNvPr id="0" name="图片 5120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371600" y="779780"/>
                        <a:ext cx="391160" cy="4965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     function</a:t>
            </a:r>
            <a:r>
              <a:rPr lang="en-US" altLang="zh-CN"/>
              <a:t> </a:t>
            </a:r>
            <a:endParaRPr lang="en-US" altLang="zh-CN"/>
          </a:p>
        </p:txBody>
      </p:sp>
      <p:graphicFrame>
        <p:nvGraphicFramePr>
          <p:cNvPr id="4" name="内容占位符 3">
            <a:hlinkClick r:id="" action="ppaction://ole?verb=0"/>
          </p:cNvPr>
          <p:cNvGraphicFramePr>
            <a:graphicFrameLocks noGrp="1" noChangeAspect="1"/>
          </p:cNvGraphicFramePr>
          <p:nvPr>
            <p:ph idx="1"/>
          </p:nvPr>
        </p:nvGraphicFramePr>
        <p:xfrm>
          <a:off x="1360170" y="758190"/>
          <a:ext cx="497840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80" name="" r:id="rId1" imgW="152400" imgH="165100" progId="Equation.KSEE3">
                  <p:embed/>
                </p:oleObj>
              </mc:Choice>
              <mc:Fallback>
                <p:oleObj name="" r:id="rId1" imgW="152400" imgH="165100" progId="Equation.KSEE3">
                  <p:embed/>
                  <p:pic>
                    <p:nvPicPr>
                      <p:cNvPr id="0" name="图片 2048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360170" y="758190"/>
                        <a:ext cx="497840" cy="539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3" name="直接连接符 12"/>
          <p:cNvCxnSpPr/>
          <p:nvPr/>
        </p:nvCxnSpPr>
        <p:spPr>
          <a:xfrm flipV="1">
            <a:off x="587463" y="1415917"/>
            <a:ext cx="7969073" cy="7622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00" name="图片 99"/>
          <p:cNvPicPr/>
          <p:nvPr/>
        </p:nvPicPr>
        <p:blipFill>
          <a:blip r:embed="rId3"/>
          <a:stretch>
            <a:fillRect/>
          </a:stretch>
        </p:blipFill>
        <p:spPr>
          <a:xfrm>
            <a:off x="1800225" y="2037080"/>
            <a:ext cx="4595495" cy="192913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文本框 4"/>
          <p:cNvSpPr txBox="1"/>
          <p:nvPr/>
        </p:nvSpPr>
        <p:spPr>
          <a:xfrm>
            <a:off x="628650" y="4568825"/>
            <a:ext cx="675513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/>
              <a:t>It is an Almost MDS matrix</a:t>
            </a:r>
            <a:endParaRPr lang="en-US" altLang="zh-CN" sz="2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/>
              <a:t>Lightweight in hardware and software</a:t>
            </a:r>
            <a:endParaRPr lang="en-US" altLang="zh-CN" sz="2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/>
              <a:t>Friendly for white-box implementation</a:t>
            </a:r>
            <a:endParaRPr lang="en-US" altLang="zh-CN" sz="24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dirty="0" smtClean="0"/>
              <a:t>Outlines</a:t>
            </a:r>
            <a:endParaRPr lang="en-US" altLang="zh-CN" sz="3200" dirty="0" smtClean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8313" y="1678511"/>
            <a:ext cx="8229600" cy="4714875"/>
          </a:xfrm>
        </p:spPr>
        <p:txBody>
          <a:bodyPr/>
          <a:lstStyle/>
          <a:p>
            <a:endParaRPr lang="en-US" altLang="zh-CN" sz="2400" dirty="0" smtClean="0"/>
          </a:p>
          <a:p>
            <a:r>
              <a:rPr lang="en-US" altLang="zh-CN" sz="2400" dirty="0" smtClean="0">
                <a:solidFill>
                  <a:srgbClr val="FF0000"/>
                </a:solidFill>
              </a:rPr>
              <a:t>Design background</a:t>
            </a:r>
            <a:endParaRPr lang="en-US" altLang="zh-CN" sz="2400" dirty="0" smtClean="0"/>
          </a:p>
          <a:p>
            <a:endParaRPr lang="en-US" altLang="zh-CN" dirty="0"/>
          </a:p>
          <a:p>
            <a:r>
              <a:rPr lang="en-US" altLang="zh-CN" sz="2400" dirty="0" smtClean="0">
                <a:solidFill>
                  <a:schemeClr val="tx1"/>
                </a:solidFill>
              </a:rPr>
              <a:t>Our proposal: SWAN</a:t>
            </a:r>
            <a:endParaRPr lang="en-US" altLang="zh-CN" sz="2400" dirty="0" smtClean="0"/>
          </a:p>
          <a:p>
            <a:endParaRPr lang="en-US" altLang="zh-CN" sz="2400" dirty="0" smtClean="0"/>
          </a:p>
          <a:p>
            <a:r>
              <a:rPr lang="en-US" altLang="zh-CN" sz="2400" dirty="0" smtClean="0"/>
              <a:t>Conclusion</a:t>
            </a:r>
            <a:endParaRPr lang="en-US" altLang="zh-CN" sz="2400" dirty="0" smtClean="0"/>
          </a:p>
          <a:p>
            <a:endParaRPr lang="en-US" altLang="zh-CN" dirty="0" smtClean="0"/>
          </a:p>
        </p:txBody>
      </p:sp>
      <p:cxnSp>
        <p:nvCxnSpPr>
          <p:cNvPr id="5" name="直接连接符 4"/>
          <p:cNvCxnSpPr/>
          <p:nvPr/>
        </p:nvCxnSpPr>
        <p:spPr>
          <a:xfrm flipV="1">
            <a:off x="587463" y="1415917"/>
            <a:ext cx="7969073" cy="7622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" name="图片 3" descr="032f6b4c3e3da0cbfab4e391ebf1f035[1]"/>
          <p:cNvPicPr>
            <a:picLocks noChangeAspect="1"/>
          </p:cNvPicPr>
          <p:nvPr/>
        </p:nvPicPr>
        <p:blipFill>
          <a:blip r:embed="rId1">
            <a:clrChange>
              <a:clrFrom>
                <a:srgbClr val="F6F6F6">
                  <a:alpha val="100000"/>
                </a:srgbClr>
              </a:clrFrom>
              <a:clrTo>
                <a:srgbClr val="F6F6F6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996194" y="3228101"/>
            <a:ext cx="3601196" cy="341388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SWAN sbox</a:t>
            </a:r>
            <a:endParaRPr lang="en-US" altLang="zh-CN" sz="3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7" name="内容占位符 6"/>
          <p:cNvGraphicFramePr>
            <a:graphicFrameLocks noGrp="1"/>
          </p:cNvGraphicFramePr>
          <p:nvPr>
            <p:ph idx="1"/>
          </p:nvPr>
        </p:nvGraphicFramePr>
        <p:xfrm>
          <a:off x="628650" y="1825625"/>
          <a:ext cx="7891145" cy="8839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464185"/>
                <a:gridCol w="464185"/>
                <a:gridCol w="464185"/>
                <a:gridCol w="464185"/>
                <a:gridCol w="464185"/>
                <a:gridCol w="464185"/>
                <a:gridCol w="464185"/>
                <a:gridCol w="464185"/>
                <a:gridCol w="464185"/>
                <a:gridCol w="464185"/>
                <a:gridCol w="464185"/>
                <a:gridCol w="464185"/>
                <a:gridCol w="464185"/>
                <a:gridCol w="464185"/>
                <a:gridCol w="464185"/>
                <a:gridCol w="464185"/>
                <a:gridCol w="464185"/>
              </a:tblGrid>
              <a:tr h="3810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x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altLang="zh-C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altLang="zh-C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altLang="zh-C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en-US" altLang="zh-C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en-US" altLang="zh-C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en-US" altLang="zh-C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en-US" altLang="zh-C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en-US" altLang="zh-C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en-US" altLang="zh-C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en-US" altLang="zh-C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en-US" altLang="zh-C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C</a:t>
                      </a:r>
                      <a:endParaRPr lang="en-US" altLang="zh-C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D</a:t>
                      </a:r>
                      <a:endParaRPr lang="en-US" altLang="zh-C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E</a:t>
                      </a:r>
                      <a:endParaRPr lang="en-US" altLang="zh-C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F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S[x]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zh-CN" alt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zh-CN" alt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zh-CN" alt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  <a:endParaRPr lang="zh-CN" alt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  <a:endParaRPr lang="zh-CN" alt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zh-CN" alt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  <a:endParaRPr lang="zh-CN" alt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zh-CN" alt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zh-CN" alt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zh-CN" alt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anchor="ctr">
                    <a:noFill/>
                  </a:tcPr>
                </a:tc>
              </a:tr>
            </a:tbl>
          </a:graphicData>
        </a:graphic>
      </p:graphicFrame>
      <p:cxnSp>
        <p:nvCxnSpPr>
          <p:cNvPr id="8" name="直接连接符 7"/>
          <p:cNvCxnSpPr/>
          <p:nvPr/>
        </p:nvCxnSpPr>
        <p:spPr>
          <a:xfrm flipV="1">
            <a:off x="587463" y="1415917"/>
            <a:ext cx="7969073" cy="7622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587463" y="2989711"/>
            <a:ext cx="7715250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/>
              <a:t>We choose the </a:t>
            </a:r>
            <a:r>
              <a:rPr lang="en-US" altLang="zh-CN" sz="2400" dirty="0" smtClean="0"/>
              <a:t>optimal secure 4-bit </a:t>
            </a:r>
            <a:r>
              <a:rPr lang="en-US" altLang="zh-CN" sz="2400" dirty="0" err="1" smtClean="0"/>
              <a:t>sbox</a:t>
            </a:r>
            <a:endParaRPr lang="en-US" altLang="zh-C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 smtClean="0"/>
              <a:t>Cryptographic </a:t>
            </a:r>
            <a:r>
              <a:rPr lang="en-US" altLang="zh-CN" sz="2400" dirty="0"/>
              <a:t>property</a:t>
            </a:r>
            <a:endParaRPr lang="en-US" altLang="zh-CN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2400" dirty="0"/>
              <a:t>MDP: 2</a:t>
            </a:r>
            <a:r>
              <a:rPr lang="en-US" altLang="zh-CN" sz="2400" baseline="30000" dirty="0"/>
              <a:t>-2</a:t>
            </a:r>
            <a:endParaRPr lang="en-US" altLang="zh-CN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2400" dirty="0"/>
              <a:t>MLP:  </a:t>
            </a:r>
            <a:r>
              <a:rPr lang="en-US" altLang="zh-CN" sz="2400" dirty="0" smtClean="0"/>
              <a:t>2</a:t>
            </a:r>
            <a:r>
              <a:rPr lang="en-US" altLang="zh-CN" sz="2400" baseline="30000" dirty="0" smtClean="0"/>
              <a:t>-2</a:t>
            </a:r>
            <a:endParaRPr lang="en-US" altLang="zh-CN" sz="2400" baseline="30000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CN" sz="2400" baseline="30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/>
              <a:t>Threshold implementation </a:t>
            </a:r>
            <a:r>
              <a:rPr lang="en-US" altLang="zh-CN" sz="2400" dirty="0" smtClean="0"/>
              <a:t>friendly</a:t>
            </a:r>
            <a:endParaRPr lang="en-US" altLang="zh-CN" sz="2400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2400" dirty="0" smtClean="0"/>
              <a:t>(2,2)-step shares</a:t>
            </a:r>
            <a:endParaRPr lang="en-US" altLang="zh-CN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CN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CN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669925" y="90171"/>
            <a:ext cx="7886700" cy="1325563"/>
          </a:xfrm>
        </p:spPr>
        <p:txBody>
          <a:bodyPr/>
          <a:lstStyle/>
          <a:p>
            <a:pPr algn="l"/>
            <a:r>
              <a:rPr lang="en-US" altLang="zh-CN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SWAN sbox</a:t>
            </a:r>
            <a:endParaRPr lang="en-US" altLang="zh-CN" sz="3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内容占位符 8"/>
          <p:cNvSpPr>
            <a:spLocks noGrp="1"/>
          </p:cNvSpPr>
          <p:nvPr>
            <p:ph sz="half" idx="1"/>
          </p:nvPr>
        </p:nvSpPr>
        <p:spPr>
          <a:xfrm>
            <a:off x="178904" y="1416050"/>
            <a:ext cx="4391280" cy="4351655"/>
          </a:xfrm>
        </p:spPr>
        <p:txBody>
          <a:bodyPr>
            <a:normAutofit/>
          </a:bodyPr>
          <a:lstStyle/>
          <a:p>
            <a:r>
              <a:rPr kumimoji="1" lang="en-US" altLang="zh-CN" dirty="0" smtClean="0">
                <a:sym typeface="+mn-ea"/>
              </a:rPr>
              <a:t>Simple bitslicing</a:t>
            </a:r>
            <a:endParaRPr kumimoji="1" lang="en-US" altLang="zh-CN" dirty="0" smtClean="0">
              <a:sym typeface="+mn-ea"/>
            </a:endParaRPr>
          </a:p>
          <a:p>
            <a:pPr lvl="1"/>
            <a:r>
              <a:rPr lang="en-US" altLang="el-GR" dirty="0" smtClean="0">
                <a:sym typeface="+mn-ea"/>
              </a:rPr>
              <a:t>fast </a:t>
            </a:r>
            <a:r>
              <a:rPr lang="el-GR" altLang="zh-CN" dirty="0" smtClean="0">
                <a:sym typeface="+mn-ea"/>
              </a:rPr>
              <a:t>β</a:t>
            </a:r>
            <a:r>
              <a:rPr lang="en-US" altLang="zh-CN" dirty="0" smtClean="0">
                <a:sym typeface="+mn-ea"/>
              </a:rPr>
              <a:t>-Function implementation</a:t>
            </a:r>
            <a:endParaRPr kumimoji="1" lang="en-US" altLang="zh-CN" dirty="0" smtClean="0">
              <a:sym typeface="+mn-ea"/>
            </a:endParaRPr>
          </a:p>
          <a:p>
            <a:endParaRPr kumimoji="1" lang="en-US" altLang="zh-CN" dirty="0" smtClean="0">
              <a:sym typeface="+mn-ea"/>
            </a:endParaRPr>
          </a:p>
          <a:p>
            <a:r>
              <a:rPr kumimoji="1" lang="en-US" altLang="zh-CN" dirty="0" smtClean="0"/>
              <a:t>Opitmal security</a:t>
            </a:r>
            <a:endParaRPr kumimoji="1" lang="en-US" altLang="zh-CN" dirty="0" smtClean="0"/>
          </a:p>
          <a:p>
            <a:pPr lvl="1"/>
            <a:r>
              <a:rPr kumimoji="1" lang="en-US" altLang="zh-CN" dirty="0" smtClean="0"/>
              <a:t>MDP/MLP</a:t>
            </a:r>
            <a:endParaRPr kumimoji="1" lang="en-US" altLang="zh-CN" dirty="0" smtClean="0"/>
          </a:p>
          <a:p>
            <a:pPr lvl="1"/>
            <a:r>
              <a:rPr kumimoji="1" lang="en-US" altLang="zh-CN" dirty="0" smtClean="0"/>
              <a:t>Threshold Implemenation [2]</a:t>
            </a:r>
            <a:endParaRPr kumimoji="1" lang="en-US" altLang="zh-CN" dirty="0" smtClean="0"/>
          </a:p>
          <a:p>
            <a:pPr lvl="1"/>
            <a:endParaRPr kumimoji="1" lang="en-US" altLang="zh-CN" dirty="0" smtClean="0"/>
          </a:p>
          <a:p>
            <a:r>
              <a:rPr kumimoji="1" lang="en-US" altLang="zh-CN" dirty="0" smtClean="0">
                <a:sym typeface="+mn-ea"/>
              </a:rPr>
              <a:t>No fixed-points</a:t>
            </a:r>
            <a:endParaRPr kumimoji="1" lang="en-US" altLang="zh-CN" dirty="0" smtClean="0">
              <a:sym typeface="+mn-ea"/>
            </a:endParaRPr>
          </a:p>
          <a:p>
            <a:pPr lvl="1"/>
            <a:r>
              <a:rPr kumimoji="1" lang="en-US" altLang="zh-CN" dirty="0" smtClean="0">
                <a:sym typeface="+mn-ea"/>
              </a:rPr>
              <a:t>avoid invariant subspace</a:t>
            </a:r>
            <a:endParaRPr kumimoji="1" lang="zh-CN" altLang="en-US" dirty="0"/>
          </a:p>
          <a:p>
            <a:endParaRPr lang="zh-CN" altLang="en-US" dirty="0"/>
          </a:p>
        </p:txBody>
      </p:sp>
      <p:graphicFrame>
        <p:nvGraphicFramePr>
          <p:cNvPr id="12" name="表格 11"/>
          <p:cNvGraphicFramePr/>
          <p:nvPr/>
        </p:nvGraphicFramePr>
        <p:xfrm>
          <a:off x="4611370" y="1427480"/>
          <a:ext cx="4408170" cy="40036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9390"/>
                <a:gridCol w="1636395"/>
                <a:gridCol w="1302385"/>
              </a:tblGrid>
              <a:tr h="71945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dirty="0" err="1"/>
                        <a:t>SBox</a:t>
                      </a:r>
                      <a:endParaRPr lang="en-US" altLang="zh-CN" dirty="0"/>
                    </a:p>
                    <a:p>
                      <a:pPr algn="ctr">
                        <a:buNone/>
                      </a:pPr>
                      <a:r>
                        <a:rPr lang="en-US" altLang="zh-CN" dirty="0"/>
                        <a:t>classification</a:t>
                      </a:r>
                      <a:endParaRPr lang="en-US" altLang="zh-C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Block cipher</a:t>
                      </a:r>
                      <a:endParaRPr lang="en-US" altLang="zh-C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MinWeight</a:t>
                      </a:r>
                      <a:endParaRPr lang="en-US" altLang="zh-CN"/>
                    </a:p>
                  </a:txBody>
                  <a:tcPr anchor="ctr"/>
                </a:tc>
              </a:tr>
              <a:tr h="72771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223</a:t>
                      </a:r>
                      <a:endParaRPr lang="en-US" altLang="zh-C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Noekeon</a:t>
                      </a:r>
                      <a:endParaRPr lang="en-US" altLang="zh-CN"/>
                    </a:p>
                    <a:p>
                      <a:pPr algn="ctr">
                        <a:buNone/>
                      </a:pPr>
                      <a:r>
                        <a:rPr lang="en-US" altLang="zh-CN"/>
                        <a:t>Luffa v1</a:t>
                      </a:r>
                      <a:endParaRPr lang="en-US" altLang="zh-CN"/>
                    </a:p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rgbClr val="FF0000"/>
                          </a:solidFill>
                        </a:rPr>
                        <a:t>Piccolo</a:t>
                      </a:r>
                      <a:endParaRPr lang="en-US" altLang="zh-CN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214</a:t>
                      </a:r>
                      <a:endParaRPr lang="en-US" altLang="zh-CN"/>
                    </a:p>
                  </a:txBody>
                  <a:tcPr anchor="ctr"/>
                </a:tc>
              </a:tr>
              <a:tr h="72771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dirty="0"/>
                        <a:t>266</a:t>
                      </a:r>
                      <a:endParaRPr lang="en-US" altLang="zh-C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PRESENT</a:t>
                      </a:r>
                      <a:endParaRPr lang="en-US" altLang="zh-CN" dirty="0"/>
                    </a:p>
                    <a:p>
                      <a:pPr algn="ctr">
                        <a:buNone/>
                      </a:pPr>
                      <a:r>
                        <a:rPr lang="en-US" altLang="zh-CN" dirty="0"/>
                        <a:t>Serpent </a:t>
                      </a:r>
                      <a:r>
                        <a:rPr lang="en-US" altLang="zh-CN" dirty="0" smtClean="0"/>
                        <a:t>2/6</a:t>
                      </a:r>
                      <a:endParaRPr lang="en-US" altLang="zh-CN" dirty="0" smtClean="0"/>
                    </a:p>
                    <a:p>
                      <a:pPr algn="ctr">
                        <a:buNone/>
                      </a:pPr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SWAN</a:t>
                      </a:r>
                      <a:endParaRPr lang="en-US" altLang="zh-CN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339</a:t>
                      </a:r>
                      <a:endParaRPr lang="en-US" altLang="zh-CN"/>
                    </a:p>
                  </a:txBody>
                  <a:tcPr anchor="ctr"/>
                </a:tc>
              </a:tr>
              <a:tr h="72771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296</a:t>
                      </a:r>
                      <a:endParaRPr lang="en-US" altLang="zh-C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rgbClr val="FF0000"/>
                          </a:solidFill>
                        </a:rPr>
                        <a:t>Serpent 1</a:t>
                      </a:r>
                      <a:endParaRPr lang="en-US" altLang="zh-CN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407</a:t>
                      </a:r>
                      <a:endParaRPr lang="en-US" altLang="zh-CN"/>
                    </a:p>
                  </a:txBody>
                  <a:tcPr anchor="ctr"/>
                </a:tc>
              </a:tr>
              <a:tr h="72771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297</a:t>
                      </a:r>
                      <a:endParaRPr lang="en-US" altLang="zh-C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Serpent 0</a:t>
                      </a:r>
                      <a:endParaRPr lang="en-US" altLang="zh-C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zh-CN" altLang="en-US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14" name="文本框 13"/>
          <p:cNvSpPr txBox="1"/>
          <p:nvPr/>
        </p:nvSpPr>
        <p:spPr>
          <a:xfrm>
            <a:off x="368935" y="6045835"/>
            <a:ext cx="827913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/>
              <a:t>[2] </a:t>
            </a:r>
            <a:r>
              <a:rPr lang="zh-CN" altLang="en-US"/>
              <a:t>B. Bilgin et al. Threshold Implementations of All 3 × 3 and 4 × 4 S-Boxes. CHES 2012, Springer LNCS 7428, pp. 76-91, 2012.</a:t>
            </a:r>
            <a:endParaRPr lang="zh-CN" altLang="en-US"/>
          </a:p>
        </p:txBody>
      </p:sp>
      <p:cxnSp>
        <p:nvCxnSpPr>
          <p:cNvPr id="2" name="直接连接符 1"/>
          <p:cNvCxnSpPr/>
          <p:nvPr/>
        </p:nvCxnSpPr>
        <p:spPr>
          <a:xfrm flipV="1">
            <a:off x="628738" y="1066667"/>
            <a:ext cx="7969073" cy="7622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775970"/>
          </a:xfrm>
        </p:spPr>
        <p:txBody>
          <a:bodyPr/>
          <a:lstStyle/>
          <a:p>
            <a:pPr algn="l"/>
            <a:r>
              <a:rPr lang="en-US" altLang="zh-CN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SWAN    function</a:t>
            </a:r>
            <a:endParaRPr lang="en-US" altLang="zh-CN" sz="3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252855"/>
            <a:ext cx="7886700" cy="4351338"/>
          </a:xfrm>
        </p:spPr>
        <p:txBody>
          <a:bodyPr>
            <a:normAutofit fontScale="92500" lnSpcReduction="10000"/>
          </a:bodyPr>
          <a:lstStyle/>
          <a:p>
            <a:r>
              <a:rPr lang="en-US" altLang="zh-CN" dirty="0" smtClean="0"/>
              <a:t>Input: 4-tuple array a = </a:t>
            </a:r>
            <a:r>
              <a:rPr lang="en-US" altLang="zh-CN" u="sng" dirty="0" smtClean="0"/>
              <a:t>a[0]a[1]a[2]a[3]</a:t>
            </a:r>
            <a:r>
              <a:rPr lang="en-US" altLang="zh-CN" dirty="0" smtClean="0"/>
              <a:t> </a:t>
            </a:r>
            <a:endParaRPr lang="en-US" altLang="zh-CN" dirty="0" smtClean="0"/>
          </a:p>
          <a:p>
            <a:r>
              <a:rPr lang="en-US" altLang="zh-CN" dirty="0" smtClean="0"/>
              <a:t>Output: 4-tuple array b = </a:t>
            </a:r>
            <a:r>
              <a:rPr lang="en-US" altLang="zh-CN" u="sng" dirty="0" smtClean="0"/>
              <a:t>b[0]b[1]b[2]b[4]</a:t>
            </a:r>
            <a:endParaRPr lang="en-US" altLang="zh-CN" u="sng" dirty="0" smtClean="0"/>
          </a:p>
          <a:p>
            <a:r>
              <a:rPr lang="en-US" altLang="zh-CN" dirty="0" smtClean="0">
                <a:sym typeface="+mn-ea"/>
              </a:rPr>
              <a:t>8/16/32 bits for SWAN64/128/256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el-GR" altLang="zh-CN" dirty="0" smtClean="0"/>
              <a:t>β</a:t>
            </a:r>
            <a:r>
              <a:rPr lang="en-US" altLang="zh-CN" dirty="0" smtClean="0"/>
              <a:t>-Function is the same for different block/key lengths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pt-BR" altLang="zh-CN" sz="1700" dirty="0"/>
              <a:t>b[0] = ~(a[0] ^ a[1] ^ a[3] ^ (a[2] &amp; a[3]));</a:t>
            </a:r>
            <a:endParaRPr lang="pt-BR" altLang="zh-CN" sz="1700" dirty="0"/>
          </a:p>
          <a:p>
            <a:r>
              <a:rPr lang="pt-BR" altLang="zh-CN" sz="1700" dirty="0"/>
              <a:t>t[0] = (a[0] &amp; a[2] &amp; a[3]); t[1] = (a[0] &amp; a[1] &amp; a[3]); t[2] = (a[1] &amp; a[2] &amp; a[3]);</a:t>
            </a:r>
            <a:endParaRPr lang="pt-BR" altLang="zh-CN" sz="1700" dirty="0"/>
          </a:p>
          <a:p>
            <a:r>
              <a:rPr lang="pt-BR" altLang="zh-CN" sz="1700" dirty="0"/>
              <a:t>b[1] = a[0] | (a[0] &amp; a[1]) | a[2] | (a[0] &amp; a[3]) | (a[1] &amp; a[3]) |t[1]| (a[2] | a[3]) | t[0] | t[2];</a:t>
            </a:r>
            <a:endParaRPr lang="pt-BR" altLang="zh-CN" sz="1700" dirty="0"/>
          </a:p>
          <a:p>
            <a:r>
              <a:rPr lang="pt-BR" altLang="zh-CN" sz="1700" dirty="0"/>
              <a:t>b[2] = a[1] | a[2] | (a[0] &amp; a[2]) | a[3] |t[1] |t[2];</a:t>
            </a:r>
            <a:endParaRPr lang="pt-BR" altLang="zh-CN" sz="1700" dirty="0"/>
          </a:p>
          <a:p>
            <a:r>
              <a:rPr lang="pt-BR" altLang="zh-CN" sz="1700" dirty="0"/>
              <a:t>b[3] = a[1] | (a[0] &amp; a[1]) | (a[0] &amp; a[2]) | (a[0] &amp; a[3]) | (a[2] &amp; a[3]) | t[0];</a:t>
            </a:r>
            <a:endParaRPr lang="pt-BR" altLang="zh-CN" sz="1700" dirty="0"/>
          </a:p>
          <a:p>
            <a:endParaRPr lang="en-US" altLang="zh-CN" dirty="0"/>
          </a:p>
          <a:p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endParaRPr lang="zh-CN" altLang="en-US" dirty="0"/>
          </a:p>
        </p:txBody>
      </p:sp>
      <p:cxnSp>
        <p:nvCxnSpPr>
          <p:cNvPr id="8" name="直接连接符 11"/>
          <p:cNvCxnSpPr/>
          <p:nvPr/>
        </p:nvCxnSpPr>
        <p:spPr>
          <a:xfrm flipV="1">
            <a:off x="587146" y="1034096"/>
            <a:ext cx="7969073" cy="7622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对象 3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1732280" y="523240"/>
          <a:ext cx="343535" cy="4597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04" name="" r:id="rId1" imgW="152400" imgH="203200" progId="Equation.KSEE3">
                  <p:embed/>
                </p:oleObj>
              </mc:Choice>
              <mc:Fallback>
                <p:oleObj name="" r:id="rId1" imgW="152400" imgH="203200" progId="Equation.KSEE3">
                  <p:embed/>
                  <p:pic>
                    <p:nvPicPr>
                      <p:cNvPr id="0" name="图片 2048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732280" y="523240"/>
                        <a:ext cx="343535" cy="4597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893445"/>
          </a:xfrm>
        </p:spPr>
        <p:txBody>
          <a:bodyPr/>
          <a:lstStyle/>
          <a:p>
            <a:pPr algn="l"/>
            <a:r>
              <a:rPr lang="en-US" altLang="zh-CN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active sboxes of SWAN</a:t>
            </a:r>
            <a:endParaRPr lang="en-US" altLang="zh-CN" sz="3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00685" y="1669415"/>
            <a:ext cx="4696460" cy="4351655"/>
          </a:xfrm>
        </p:spPr>
        <p:txBody>
          <a:bodyPr>
            <a:normAutofit fontScale="92500" lnSpcReduction="20000"/>
          </a:bodyPr>
          <a:lstStyle/>
          <a:p>
            <a:r>
              <a:rPr lang="en-US" altLang="zh-CN" dirty="0"/>
              <a:t>In FSE'14, Grosso et al. investigated LS-Design as </a:t>
            </a:r>
            <a:r>
              <a:rPr lang="en-US" altLang="zh-CN" dirty="0" err="1"/>
              <a:t>bitsliced</a:t>
            </a:r>
            <a:r>
              <a:rPr lang="en-US" altLang="zh-CN" dirty="0"/>
              <a:t> block ciphers for SCA resistance</a:t>
            </a:r>
            <a:endParaRPr lang="en-US" altLang="zh-CN" dirty="0"/>
          </a:p>
          <a:p>
            <a:endParaRPr lang="en-US" altLang="zh-CN" dirty="0" smtClean="0"/>
          </a:p>
          <a:p>
            <a:r>
              <a:rPr lang="en-US" altLang="zh-CN" dirty="0" smtClean="0"/>
              <a:t>The </a:t>
            </a:r>
            <a:r>
              <a:rPr lang="en-US" altLang="zh-CN" dirty="0"/>
              <a:t>best branch number are estimated by wide-trail strategy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 smtClean="0"/>
              <a:t>This approach does not suitable for SWAN</a:t>
            </a:r>
            <a:endParaRPr lang="en-US" altLang="zh-CN" dirty="0" smtClean="0"/>
          </a:p>
          <a:p>
            <a:pPr lvl="1"/>
            <a:r>
              <a:rPr lang="en-US" altLang="zh-CN" sz="2400" dirty="0" smtClean="0">
                <a:solidFill>
                  <a:srgbClr val="FF0000"/>
                </a:solidFill>
              </a:rPr>
              <a:t>white-box friendly requires L-box layer cannot disturb the data structure of affine networks</a:t>
            </a:r>
            <a:endParaRPr lang="en-US" altLang="zh-CN" dirty="0" smtClean="0"/>
          </a:p>
          <a:p>
            <a:endParaRPr lang="en-US" altLang="zh-CN" dirty="0">
              <a:solidFill>
                <a:srgbClr val="FF0000"/>
              </a:solidFill>
            </a:endParaRP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4857591" y="1565117"/>
            <a:ext cx="3607594" cy="166449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9800" y="3229769"/>
            <a:ext cx="2206943" cy="3057049"/>
          </a:xfrm>
          <a:prstGeom prst="rect">
            <a:avLst/>
          </a:prstGeom>
        </p:spPr>
      </p:pic>
      <p:cxnSp>
        <p:nvCxnSpPr>
          <p:cNvPr id="8" name="直接连接符 11"/>
          <p:cNvCxnSpPr/>
          <p:nvPr/>
        </p:nvCxnSpPr>
        <p:spPr>
          <a:xfrm flipV="1">
            <a:off x="598576" y="1333816"/>
            <a:ext cx="7969073" cy="7622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active sboxes of SWAN differential analysis</a:t>
            </a:r>
            <a:endParaRPr lang="en-US" altLang="zh-CN" sz="3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8" name="直接连接符 11"/>
          <p:cNvCxnSpPr/>
          <p:nvPr/>
        </p:nvCxnSpPr>
        <p:spPr>
          <a:xfrm flipV="1">
            <a:off x="598576" y="1333816"/>
            <a:ext cx="7969073" cy="7622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628650" y="1691005"/>
            <a:ext cx="47663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Differential analysis based on MILP and gurobi</a:t>
            </a:r>
            <a:endParaRPr lang="en-US" altLang="zh-CN"/>
          </a:p>
        </p:txBody>
      </p:sp>
      <p:graphicFrame>
        <p:nvGraphicFramePr>
          <p:cNvPr id="4" name="表格 3"/>
          <p:cNvGraphicFramePr/>
          <p:nvPr/>
        </p:nvGraphicFramePr>
        <p:xfrm>
          <a:off x="682625" y="2298065"/>
          <a:ext cx="7924800" cy="328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81200"/>
                <a:gridCol w="1056005"/>
                <a:gridCol w="1078865"/>
                <a:gridCol w="1115695"/>
                <a:gridCol w="1088390"/>
                <a:gridCol w="1604645"/>
              </a:tblGrid>
              <a:tr h="410845">
                <a:tc rowSpan="2"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  <a:sym typeface="+mn-ea"/>
                        </a:rPr>
                        <a:t>Differential analysis </a:t>
                      </a:r>
                      <a:endParaRPr 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  <a:sym typeface="+mn-ea"/>
                      </a:endParaRPr>
                    </a:p>
                    <a:p>
                      <a:pPr indent="0" algn="ctr">
                        <a:buNone/>
                      </a:pPr>
                      <a:r>
                        <a:rPr lang="en-US" sz="16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  <a:sym typeface="+mn-ea"/>
                        </a:rPr>
                        <a:t>active S-box </a:t>
                      </a:r>
                      <a:endParaRPr 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  <a:sym typeface="+mn-ea"/>
                      </a:endParaRPr>
                    </a:p>
                    <a:p>
                      <a:pPr indent="0" algn="ctr">
                        <a:buNone/>
                      </a:pPr>
                      <a:r>
                        <a:rPr lang="en-US" sz="16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  <a:sym typeface="+mn-ea"/>
                        </a:rPr>
                        <a:t>lower bound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  <a:sym typeface="+mn-ea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SWAN64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SWAN128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SWAN256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09575">
                <a:tc vMerge="1">
                  <a:tcPr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K128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K256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K128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K256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K256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1021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2-round active S-box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5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5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5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5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5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1084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3-round active S-box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9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9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11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11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11</a:t>
                      </a:r>
                      <a:endParaRPr lang="en-US" altLang="en-US" sz="1600" b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0957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4-round active S-box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14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14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-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-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-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81978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Full-round active S-box lower bound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80~112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160~224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120~176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160~231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160~231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1084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Full round estimation</a:t>
                      </a:r>
                      <a:endParaRPr 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</a:t>
                      </a:r>
                      <a:r>
                        <a:rPr lang="en-US" sz="1600" b="0" baseline="300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-160</a:t>
                      </a:r>
                      <a:r>
                        <a:rPr lang="en-US" sz="1600" b="0" baseline="-250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~</a:t>
                      </a: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</a:t>
                      </a:r>
                      <a:r>
                        <a:rPr lang="en-US" sz="1600" b="0" baseline="300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-224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</a:t>
                      </a:r>
                      <a:r>
                        <a:rPr lang="en-US" sz="1600" b="0" baseline="300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-320</a:t>
                      </a:r>
                      <a:r>
                        <a:rPr lang="en-US" sz="1600" b="0" baseline="-250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~</a:t>
                      </a: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</a:t>
                      </a:r>
                      <a:r>
                        <a:rPr lang="en-US" sz="1600" b="0" baseline="300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-448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</a:t>
                      </a:r>
                      <a:r>
                        <a:rPr lang="en-US" sz="1600" b="0" baseline="300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-240</a:t>
                      </a:r>
                      <a:r>
                        <a:rPr lang="en-US" sz="1600" b="0" baseline="-250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~</a:t>
                      </a: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</a:t>
                      </a:r>
                      <a:r>
                        <a:rPr lang="en-US" sz="1600" b="0" baseline="300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-352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</a:t>
                      </a:r>
                      <a:r>
                        <a:rPr lang="en-US" sz="1600" b="0" baseline="300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-320</a:t>
                      </a:r>
                      <a:r>
                        <a:rPr lang="en-US" sz="1600" b="0" baseline="-250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~</a:t>
                      </a: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</a:t>
                      </a:r>
                      <a:r>
                        <a:rPr lang="en-US" sz="1600" b="0" baseline="300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-462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</a:t>
                      </a:r>
                      <a:r>
                        <a:rPr lang="en-US" sz="1600" b="0" baseline="300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-320</a:t>
                      </a:r>
                      <a:r>
                        <a:rPr lang="en-US" sz="1600" b="0" baseline="-250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~</a:t>
                      </a: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</a:t>
                      </a:r>
                      <a:r>
                        <a:rPr lang="en-US" sz="1600" b="0" baseline="300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-462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The active sboxes of SWAN differential analysis</a:t>
            </a:r>
            <a:endParaRPr lang="en-US" altLang="zh-CN" sz="3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+mn-ea"/>
            </a:endParaRPr>
          </a:p>
        </p:txBody>
      </p:sp>
      <p:cxnSp>
        <p:nvCxnSpPr>
          <p:cNvPr id="8" name="直接连接符 11"/>
          <p:cNvCxnSpPr/>
          <p:nvPr/>
        </p:nvCxnSpPr>
        <p:spPr>
          <a:xfrm flipV="1">
            <a:off x="598576" y="1333816"/>
            <a:ext cx="7969073" cy="7622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表格 3"/>
          <p:cNvGraphicFramePr/>
          <p:nvPr/>
        </p:nvGraphicFramePr>
        <p:xfrm>
          <a:off x="552450" y="2435225"/>
          <a:ext cx="7962900" cy="317309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90725"/>
                <a:gridCol w="995045"/>
                <a:gridCol w="996315"/>
                <a:gridCol w="985520"/>
                <a:gridCol w="1004570"/>
                <a:gridCol w="1990725"/>
              </a:tblGrid>
              <a:tr h="453390">
                <a:tc rowSpan="2"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Linear analysis </a:t>
                      </a:r>
                      <a:endParaRPr 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active S-box </a:t>
                      </a:r>
                      <a:endParaRPr 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lower bound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SWAN64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SWAN128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SWAN256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3390">
                <a:tc vMerge="1">
                  <a:tcPr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K128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K256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K128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K256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K256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339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2-round </a:t>
                      </a:r>
                      <a:endParaRPr 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active S-box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  <a:endParaRPr lang="en-US" altLang="en-US" sz="1600" b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  <a:endParaRPr lang="en-US" altLang="en-US" sz="1600" b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  <a:endParaRPr lang="en-US" altLang="en-US" sz="1600" b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  <a:endParaRPr lang="en-US" altLang="en-US" sz="1600" b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  <a:endParaRPr lang="en-US" altLang="en-US" sz="1600" b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275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3-round </a:t>
                      </a:r>
                      <a:endParaRPr 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active S-box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  <a:endParaRPr lang="en-US" altLang="en-US" sz="1600" b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8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8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8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8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90678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Full-round active S-box lower bound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80~85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160~168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120~128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160~168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160~168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339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Full round estimation</a:t>
                      </a:r>
                      <a:endParaRPr 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</a:t>
                      </a:r>
                      <a:r>
                        <a:rPr lang="en-US" sz="1600" b="0" baseline="300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-160</a:t>
                      </a: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~2</a:t>
                      </a:r>
                      <a:r>
                        <a:rPr lang="en-US" sz="1600" b="0" baseline="300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-170</a:t>
                      </a:r>
                      <a:endParaRPr lang="en-US" altLang="en-US" sz="1600" b="0" baseline="3000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</a:t>
                      </a:r>
                      <a:r>
                        <a:rPr lang="en-US" sz="1600" b="0" baseline="300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-320</a:t>
                      </a: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~2</a:t>
                      </a:r>
                      <a:r>
                        <a:rPr lang="en-US" sz="1600" b="0" baseline="300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-336</a:t>
                      </a:r>
                      <a:endParaRPr lang="en-US" altLang="en-US" sz="1600" b="0" baseline="3000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</a:t>
                      </a:r>
                      <a:r>
                        <a:rPr lang="en-US" sz="1600" b="0" baseline="300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-240</a:t>
                      </a: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~2</a:t>
                      </a:r>
                      <a:r>
                        <a:rPr lang="en-US" sz="1600" b="0" baseline="300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-256</a:t>
                      </a:r>
                      <a:endParaRPr lang="en-US" altLang="en-US" sz="1600" b="0" baseline="3000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</a:t>
                      </a:r>
                      <a:r>
                        <a:rPr lang="en-US" sz="1600" b="0" baseline="300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-320</a:t>
                      </a: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~2</a:t>
                      </a:r>
                      <a:r>
                        <a:rPr lang="en-US" sz="1600" b="0" baseline="300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-336</a:t>
                      </a:r>
                      <a:endParaRPr lang="en-US" altLang="en-US" sz="1600" b="0" baseline="3000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</a:t>
                      </a:r>
                      <a:r>
                        <a:rPr lang="en-US" sz="1600" b="0" baseline="300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-320</a:t>
                      </a: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~2</a:t>
                      </a:r>
                      <a:r>
                        <a:rPr lang="en-US" sz="1600" b="0" baseline="300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-336</a:t>
                      </a:r>
                      <a:endParaRPr lang="en-US" altLang="en-US" sz="1600" b="0" baseline="3000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5" name="对象 4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4114800" y="3321050"/>
          <a:ext cx="9144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r:id="rId1" imgW="914400" imgH="215900" progId="Equation.KSEE3">
                  <p:embed/>
                </p:oleObj>
              </mc:Choice>
              <mc:Fallback>
                <p:oleObj name="" r:id="rId1" imgW="914400" imgH="2159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114800" y="3321050"/>
                        <a:ext cx="9144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文本框 5"/>
          <p:cNvSpPr txBox="1"/>
          <p:nvPr/>
        </p:nvSpPr>
        <p:spPr>
          <a:xfrm>
            <a:off x="598805" y="1791335"/>
            <a:ext cx="47663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Linear analysis based on MILP and gurobi</a:t>
            </a:r>
            <a:endParaRPr lang="en-US" altLang="zh-CN"/>
          </a:p>
        </p:txBody>
      </p:sp>
      <p:graphicFrame>
        <p:nvGraphicFramePr>
          <p:cNvPr id="3" name="对象 2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4704080" y="1691005"/>
          <a:ext cx="1018540" cy="55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9" name="" r:id="rId3" imgW="963295" imgH="541020" progId="Package">
                  <p:embed/>
                </p:oleObj>
              </mc:Choice>
              <mc:Fallback>
                <p:oleObj name="" r:id="rId3" imgW="963295" imgH="541020" progId="Package">
                  <p:embed/>
                  <p:pic>
                    <p:nvPicPr>
                      <p:cNvPr id="0" name="图片 2048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704080" y="1691005"/>
                        <a:ext cx="1018540" cy="558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The differential of SWAN64 (3rd-party)</a:t>
            </a:r>
            <a:endParaRPr lang="en-US" altLang="zh-CN"/>
          </a:p>
        </p:txBody>
      </p:sp>
      <p:sp>
        <p:nvSpPr>
          <p:cNvPr id="100" name="文本框 99"/>
          <p:cNvSpPr txBox="1"/>
          <p:nvPr/>
        </p:nvSpPr>
        <p:spPr>
          <a:xfrm>
            <a:off x="2031365" y="6394450"/>
            <a:ext cx="5080000" cy="25273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indent="0" algn="ctr"/>
            <a:r>
              <a:rPr lang="zh-CN" sz="1050" b="0">
                <a:latin typeface="Calibri" panose="020F0502020204030204" pitchFamily="34" charset="0"/>
                <a:ea typeface="宋体" panose="02010600030101010101" pitchFamily="2" charset="-122"/>
              </a:rPr>
              <a:t>张道法，姚富，史晓明，刘仁章，潘文伦</a:t>
            </a:r>
            <a:r>
              <a:rPr lang="en-US" altLang="zh-CN" sz="1050" b="0">
                <a:latin typeface="Calibri" panose="020F0502020204030204" pitchFamily="34" charset="0"/>
                <a:ea typeface="宋体" panose="02010600030101010101" pitchFamily="2" charset="-122"/>
              </a:rPr>
              <a:t>. SWAN算法（减轮）的分析</a:t>
            </a:r>
            <a:endParaRPr lang="en-US" altLang="zh-CN" sz="1050" b="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pic>
        <p:nvPicPr>
          <p:cNvPr id="6" name="内容占位符 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724785" y="1825625"/>
            <a:ext cx="3693160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sz="3600">
                <a:sym typeface="+mn-ea"/>
              </a:rPr>
              <a:t>The differential of SWAN256 (3rd-party)</a:t>
            </a:r>
            <a:endParaRPr lang="en-US" altLang="zh-CN" sz="3600">
              <a:sym typeface="+mn-ea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2031365" y="6394450"/>
            <a:ext cx="5080000" cy="25273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indent="0" algn="ctr"/>
            <a:r>
              <a:rPr lang="zh-CN" sz="1050" b="0">
                <a:latin typeface="Calibri" panose="020F0502020204030204" pitchFamily="34" charset="0"/>
                <a:ea typeface="宋体" panose="02010600030101010101" pitchFamily="2" charset="-122"/>
              </a:rPr>
              <a:t>张道法，姚富，史晓明，刘仁章，潘文伦</a:t>
            </a:r>
            <a:r>
              <a:rPr lang="en-US" altLang="zh-CN" sz="1050" b="0">
                <a:latin typeface="Calibri" panose="020F0502020204030204" pitchFamily="34" charset="0"/>
                <a:ea typeface="宋体" panose="02010600030101010101" pitchFamily="2" charset="-122"/>
              </a:rPr>
              <a:t>. SWAN算法（减轮）的分析</a:t>
            </a:r>
            <a:endParaRPr lang="en-US" altLang="zh-CN" sz="1050" b="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230120" y="1825625"/>
            <a:ext cx="4682490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接连接符 11"/>
          <p:cNvCxnSpPr/>
          <p:nvPr/>
        </p:nvCxnSpPr>
        <p:spPr>
          <a:xfrm flipV="1">
            <a:off x="598576" y="1333816"/>
            <a:ext cx="7969073" cy="7622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内容占位符 5"/>
          <p:cNvGraphicFramePr>
            <a:graphicFrameLocks noGrp="1"/>
          </p:cNvGraphicFramePr>
          <p:nvPr>
            <p:ph idx="1"/>
          </p:nvPr>
        </p:nvGraphicFramePr>
        <p:xfrm>
          <a:off x="628650" y="1809115"/>
          <a:ext cx="8014970" cy="76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2605"/>
                <a:gridCol w="1432560"/>
                <a:gridCol w="2318385"/>
                <a:gridCol w="3741420"/>
              </a:tblGrid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SWAN64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SWAN128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SWAN256</a:t>
                      </a:r>
                      <a:endParaRPr lang="en-US" altLang="zh-CN"/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/>
                        <a:t>0x9e3779b9</a:t>
                      </a:r>
                      <a:endParaRPr lang="en-US" altLang="zh-CN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/>
                        <a:t>0x9e3779b97f4a7c15</a:t>
                      </a:r>
                      <a:endParaRPr lang="zh-CN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/>
                        <a:t>0x9e3779b97f4a7c15f39cc0605cedc834</a:t>
                      </a:r>
                      <a:endParaRPr lang="zh-CN" altLang="en-US" sz="160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7" name="对象 6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756920" y="2171065"/>
          <a:ext cx="335915" cy="4337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15" name="" r:id="rId1" imgW="177165" imgH="228600" progId="Equation.KSEE3">
                  <p:embed/>
                </p:oleObj>
              </mc:Choice>
              <mc:Fallback>
                <p:oleObj name="" r:id="rId1" imgW="177165" imgH="2286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756920" y="2171065"/>
                        <a:ext cx="335915" cy="4337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文本框 8"/>
          <p:cNvSpPr txBox="1"/>
          <p:nvPr/>
        </p:nvSpPr>
        <p:spPr>
          <a:xfrm>
            <a:off x="700405" y="3083560"/>
            <a:ext cx="752094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/>
              <a:t>In the </a:t>
            </a:r>
            <a:r>
              <a:rPr lang="en-US" altLang="zh-CN" sz="2400" dirty="0">
                <a:solidFill>
                  <a:srgbClr val="FF0000"/>
                </a:solidFill>
              </a:rPr>
              <a:t>black-box model</a:t>
            </a:r>
            <a:r>
              <a:rPr lang="en-US" altLang="zh-CN" sz="2400" dirty="0"/>
              <a:t>,</a:t>
            </a:r>
            <a:endParaRPr lang="en-US" altLang="zh-C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/>
              <a:t>For key-related cryptanalysis in the </a:t>
            </a:r>
            <a:r>
              <a:rPr lang="en-US" altLang="zh-CN" sz="2400" dirty="0" err="1"/>
              <a:t>i-th</a:t>
            </a:r>
            <a:r>
              <a:rPr lang="en-US" altLang="zh-CN" sz="2400" dirty="0"/>
              <a:t> round,</a:t>
            </a:r>
            <a:endParaRPr lang="en-US" altLang="zh-C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 smtClean="0"/>
              <a:t>Attacker </a:t>
            </a:r>
            <a:r>
              <a:rPr lang="en-US" altLang="zh-CN" sz="2400" dirty="0"/>
              <a:t>faces modular addition differential </a:t>
            </a:r>
            <a:r>
              <a:rPr lang="en-US" altLang="zh-CN" sz="2400" dirty="0" smtClean="0"/>
              <a:t>problem. </a:t>
            </a:r>
            <a:endParaRPr lang="en-US" altLang="zh-CN" sz="2400" dirty="0"/>
          </a:p>
        </p:txBody>
      </p:sp>
      <p:graphicFrame>
        <p:nvGraphicFramePr>
          <p:cNvPr id="10" name="对象 9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3521075" y="3602990"/>
          <a:ext cx="1880235" cy="546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16" name="" r:id="rId3" imgW="787400" imgH="228600" progId="Equation.KSEE3">
                  <p:embed/>
                </p:oleObj>
              </mc:Choice>
              <mc:Fallback>
                <p:oleObj name="" r:id="rId3" imgW="787400" imgH="228600" progId="Equation.KSEE3">
                  <p:embed/>
                  <p:pic>
                    <p:nvPicPr>
                      <p:cNvPr id="0" name="图片 102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521075" y="3602990"/>
                        <a:ext cx="1880235" cy="546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2616517" y="4841686"/>
          <a:ext cx="4039235" cy="5962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17" name="" r:id="rId5" imgW="1548765" imgH="228600" progId="Equation.KSEE3">
                  <p:embed/>
                </p:oleObj>
              </mc:Choice>
              <mc:Fallback>
                <p:oleObj name="" r:id="rId5" imgW="1548765" imgH="228600" progId="Equation.KSEE3">
                  <p:embed/>
                  <p:pic>
                    <p:nvPicPr>
                      <p:cNvPr id="0" name="图片 1027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616517" y="4841686"/>
                        <a:ext cx="4039235" cy="5962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    value</a:t>
            </a:r>
            <a:endParaRPr lang="en-US" altLang="zh-CN" sz="3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4" name="对象 3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1383030" y="785495"/>
          <a:ext cx="382270" cy="4845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18" name="" r:id="rId7" imgW="139700" imgH="177165" progId="Equation.KSEE3">
                  <p:embed/>
                </p:oleObj>
              </mc:Choice>
              <mc:Fallback>
                <p:oleObj name="" r:id="rId7" imgW="139700" imgH="177165" progId="Equation.KSEE3">
                  <p:embed/>
                  <p:pic>
                    <p:nvPicPr>
                      <p:cNvPr id="0" name="图片 3072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383030" y="785495"/>
                        <a:ext cx="382270" cy="4845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sz="3600"/>
              <a:t>The affect of      on related-key attacks</a:t>
            </a:r>
            <a:endParaRPr lang="en-US" altLang="zh-CN" sz="3600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28650" y="2442845"/>
            <a:ext cx="7886700" cy="3116580"/>
          </a:xfrm>
          <a:prstGeom prst="rect">
            <a:avLst/>
          </a:prstGeom>
        </p:spPr>
      </p:pic>
      <p:graphicFrame>
        <p:nvGraphicFramePr>
          <p:cNvPr id="5" name="对象 4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3150235" y="786130"/>
          <a:ext cx="382270" cy="4845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18" name="" r:id="rId2" imgW="139700" imgH="177165" progId="Equation.KSEE3">
                  <p:embed/>
                </p:oleObj>
              </mc:Choice>
              <mc:Fallback>
                <p:oleObj name="" r:id="rId2" imgW="139700" imgH="177165" progId="Equation.KSEE3">
                  <p:embed/>
                  <p:pic>
                    <p:nvPicPr>
                      <p:cNvPr id="0" name="图片 3072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150235" y="786130"/>
                        <a:ext cx="382270" cy="4845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8" name="直接连接符 11"/>
          <p:cNvCxnSpPr/>
          <p:nvPr/>
        </p:nvCxnSpPr>
        <p:spPr>
          <a:xfrm flipV="1">
            <a:off x="598576" y="1333816"/>
            <a:ext cx="7969073" cy="7622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dirty="0">
                <a:sym typeface="+mn-ea"/>
              </a:rPr>
              <a:t>What is “</a:t>
            </a:r>
            <a:r>
              <a:rPr lang="en-US" altLang="zh-CN" sz="3200" dirty="0" smtClean="0">
                <a:sym typeface="+mn-ea"/>
              </a:rPr>
              <a:t>white-box</a:t>
            </a:r>
            <a:r>
              <a:rPr lang="en-US" altLang="zh-CN" sz="3200" dirty="0">
                <a:sym typeface="+mn-ea"/>
              </a:rPr>
              <a:t>”?</a:t>
            </a:r>
            <a:endParaRPr lang="en-US" altLang="zh-CN" sz="32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87375" y="2019934"/>
            <a:ext cx="7886700" cy="4157345"/>
          </a:xfrm>
        </p:spPr>
        <p:txBody>
          <a:bodyPr/>
          <a:lstStyle/>
          <a:p>
            <a:r>
              <a:rPr lang="en-US" altLang="zh-CN" sz="2800" dirty="0"/>
              <a:t>From software engineering:</a:t>
            </a:r>
            <a:endParaRPr lang="en-US" altLang="zh-CN" sz="2800" dirty="0"/>
          </a:p>
          <a:p>
            <a:pPr lvl="1"/>
            <a:r>
              <a:rPr lang="en-US" altLang="zh-CN" sz="2400" dirty="0"/>
              <a:t>wiki</a:t>
            </a:r>
            <a:r>
              <a:rPr lang="en-US" altLang="zh-CN" sz="2400" baseline="30000" dirty="0"/>
              <a:t>[1]</a:t>
            </a:r>
            <a:r>
              <a:rPr lang="en-US" altLang="zh-CN" sz="2400" dirty="0"/>
              <a:t>: A </a:t>
            </a:r>
            <a:r>
              <a:rPr lang="en-US" altLang="zh-CN" sz="2400" dirty="0">
                <a:solidFill>
                  <a:srgbClr val="FF0000"/>
                </a:solidFill>
              </a:rPr>
              <a:t>white box</a:t>
            </a:r>
            <a:r>
              <a:rPr lang="en-US" altLang="zh-CN" sz="2400" dirty="0"/>
              <a:t> (or glass box, clear box, or open box) is a subsystem whose internals can be viewed but </a:t>
            </a:r>
            <a:r>
              <a:rPr lang="en-US" altLang="zh-CN" sz="2400" dirty="0">
                <a:solidFill>
                  <a:srgbClr val="FF0000"/>
                </a:solidFill>
              </a:rPr>
              <a:t>usually not altered</a:t>
            </a:r>
            <a:r>
              <a:rPr lang="en-US" altLang="zh-CN" sz="2400" dirty="0"/>
              <a:t>.</a:t>
            </a:r>
            <a:endParaRPr lang="en-US" altLang="zh-CN" sz="2400" dirty="0"/>
          </a:p>
          <a:p>
            <a:pPr lvl="1"/>
            <a:endParaRPr lang="en-US" altLang="zh-CN" sz="2400" dirty="0"/>
          </a:p>
          <a:p>
            <a:pPr lvl="0"/>
            <a:r>
              <a:rPr lang="en-US" altLang="zh-CN" sz="2665" dirty="0"/>
              <a:t>Our perspective: </a:t>
            </a:r>
            <a:r>
              <a:rPr lang="en-US" altLang="zh-CN" sz="2665" dirty="0">
                <a:solidFill>
                  <a:srgbClr val="FF0000"/>
                </a:solidFill>
              </a:rPr>
              <a:t>white-box crypto</a:t>
            </a:r>
            <a:endParaRPr lang="en-US" altLang="zh-CN" sz="2665" dirty="0">
              <a:solidFill>
                <a:srgbClr val="FF0000"/>
              </a:solidFill>
            </a:endParaRPr>
          </a:p>
          <a:p>
            <a:pPr lvl="1"/>
            <a:r>
              <a:rPr lang="en-US" altLang="zh-CN" sz="2395" dirty="0">
                <a:solidFill>
                  <a:srgbClr val="FF0000"/>
                </a:solidFill>
              </a:rPr>
              <a:t>white-box crypto </a:t>
            </a:r>
            <a:r>
              <a:rPr lang="en-US" altLang="zh-CN" sz="2395" dirty="0">
                <a:solidFill>
                  <a:schemeClr val="tx1"/>
                </a:solidFill>
              </a:rPr>
              <a:t>refers to the protection of cryptographic </a:t>
            </a:r>
            <a:r>
              <a:rPr lang="en-US" altLang="zh-CN" sz="2395" dirty="0">
                <a:solidFill>
                  <a:schemeClr val="accent6"/>
                </a:solidFill>
              </a:rPr>
              <a:t>secrets </a:t>
            </a:r>
            <a:r>
              <a:rPr lang="en-US" altLang="zh-CN" sz="2395" dirty="0">
                <a:solidFill>
                  <a:schemeClr val="tx1"/>
                </a:solidFill>
              </a:rPr>
              <a:t>when running </a:t>
            </a:r>
            <a:r>
              <a:rPr lang="en-US" altLang="zh-CN" sz="2395" dirty="0" smtClean="0">
                <a:solidFill>
                  <a:schemeClr val="tx1"/>
                </a:solidFill>
              </a:rPr>
              <a:t>environments </a:t>
            </a:r>
            <a:r>
              <a:rPr lang="en-US" altLang="zh-CN" sz="2395" dirty="0">
                <a:solidFill>
                  <a:schemeClr val="tx1"/>
                </a:solidFill>
              </a:rPr>
              <a:t>are under </a:t>
            </a:r>
            <a:r>
              <a:rPr lang="en-US" altLang="zh-CN" sz="2395" dirty="0">
                <a:solidFill>
                  <a:srgbClr val="FF0000"/>
                </a:solidFill>
              </a:rPr>
              <a:t>the fully control of adversary</a:t>
            </a:r>
            <a:endParaRPr lang="en-US" altLang="zh-CN" sz="2395" dirty="0">
              <a:solidFill>
                <a:srgbClr val="FF0000"/>
              </a:solidFill>
            </a:endParaRPr>
          </a:p>
          <a:p>
            <a:pPr lvl="1"/>
            <a:endParaRPr lang="en-US" altLang="zh-CN" sz="2395" dirty="0">
              <a:solidFill>
                <a:srgbClr val="FF0000"/>
              </a:solidFill>
            </a:endParaRPr>
          </a:p>
          <a:p>
            <a:pPr lvl="1"/>
            <a:endParaRPr lang="en-US" altLang="zh-CN" sz="2395" dirty="0">
              <a:solidFill>
                <a:srgbClr val="FF0000"/>
              </a:solidFill>
            </a:endParaRPr>
          </a:p>
          <a:p>
            <a:pPr lvl="1"/>
            <a:endParaRPr lang="en-US" altLang="zh-CN" sz="2395" dirty="0"/>
          </a:p>
        </p:txBody>
      </p:sp>
      <p:cxnSp>
        <p:nvCxnSpPr>
          <p:cNvPr id="5" name="直接连接符 4"/>
          <p:cNvCxnSpPr/>
          <p:nvPr/>
        </p:nvCxnSpPr>
        <p:spPr>
          <a:xfrm flipV="1">
            <a:off x="587463" y="1415917"/>
            <a:ext cx="7969073" cy="7622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712470" y="6177280"/>
            <a:ext cx="75387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/>
              <a:t>[1]</a:t>
            </a:r>
            <a:r>
              <a:rPr lang="zh-CN" altLang="en-US"/>
              <a:t>https://en.wikipedia.org/wiki/White_box_(software_engineering)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ChangeAspect="1"/>
          </p:cNvPicPr>
          <p:nvPr>
            <p:ph sz="quarter" idx="4"/>
          </p:nvPr>
        </p:nvPicPr>
        <p:blipFill>
          <a:blip r:embed="rId1"/>
          <a:stretch>
            <a:fillRect/>
          </a:stretch>
        </p:blipFill>
        <p:spPr>
          <a:xfrm>
            <a:off x="4732655" y="2401570"/>
            <a:ext cx="3679825" cy="368490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Why two-round Feistel?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idx="1"/>
          </p:nvPr>
        </p:nvSpPr>
        <p:spPr>
          <a:xfrm>
            <a:off x="630436" y="1794014"/>
            <a:ext cx="3868340" cy="432766"/>
          </a:xfrm>
        </p:spPr>
        <p:txBody>
          <a:bodyPr>
            <a:normAutofit/>
          </a:bodyPr>
          <a:lstStyle/>
          <a:p>
            <a:r>
              <a:rPr lang="en-US" altLang="zh-CN" sz="2000" dirty="0" smtClean="0"/>
              <a:t>Encryption = Decryption</a:t>
            </a:r>
            <a:endParaRPr lang="zh-CN" altLang="en-US" sz="2000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3"/>
          </p:nvPr>
        </p:nvSpPr>
        <p:spPr>
          <a:xfrm>
            <a:off x="4629347" y="1779105"/>
            <a:ext cx="3887391" cy="462584"/>
          </a:xfrm>
        </p:spPr>
        <p:txBody>
          <a:bodyPr>
            <a:normAutofit/>
          </a:bodyPr>
          <a:lstStyle/>
          <a:p>
            <a:r>
              <a:rPr lang="en-US" altLang="zh-CN" sz="2000" dirty="0" smtClean="0"/>
              <a:t>Encryption != Decryption in WBC</a:t>
            </a:r>
            <a:endParaRPr lang="zh-CN" altLang="en-US" sz="2000" dirty="0"/>
          </a:p>
        </p:txBody>
      </p:sp>
      <p:pic>
        <p:nvPicPr>
          <p:cNvPr id="10" name="内容占位符 4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00063" y="2505075"/>
            <a:ext cx="3729087" cy="3684588"/>
          </a:xfrm>
          <a:prstGeom prst="rect">
            <a:avLst/>
          </a:prstGeom>
        </p:spPr>
      </p:pic>
      <p:cxnSp>
        <p:nvCxnSpPr>
          <p:cNvPr id="14" name="直接箭头连接符 13"/>
          <p:cNvCxnSpPr/>
          <p:nvPr/>
        </p:nvCxnSpPr>
        <p:spPr>
          <a:xfrm flipV="1">
            <a:off x="1863587" y="5044109"/>
            <a:ext cx="4970" cy="96409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/>
          <p:nvPr/>
        </p:nvCxnSpPr>
        <p:spPr>
          <a:xfrm flipV="1">
            <a:off x="2138577" y="4656483"/>
            <a:ext cx="1106549" cy="38762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/>
          <p:nvPr/>
        </p:nvCxnSpPr>
        <p:spPr>
          <a:xfrm flipV="1">
            <a:off x="3506857" y="3506857"/>
            <a:ext cx="4970" cy="96409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/>
          <p:nvPr/>
        </p:nvCxnSpPr>
        <p:spPr>
          <a:xfrm flipV="1">
            <a:off x="4678670" y="5044109"/>
            <a:ext cx="4970" cy="96409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0" name="禁止符 19"/>
          <p:cNvSpPr/>
          <p:nvPr/>
        </p:nvSpPr>
        <p:spPr>
          <a:xfrm>
            <a:off x="4479638" y="4642817"/>
            <a:ext cx="361016" cy="386383"/>
          </a:xfrm>
          <a:prstGeom prst="noSmoking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White-box mode of SWAN</a:t>
            </a:r>
            <a:endParaRPr lang="en-US" altLang="zh-CN" sz="3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0080" y="1504315"/>
            <a:ext cx="7886700" cy="4351338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Support different combinations </a:t>
            </a:r>
            <a:endParaRPr lang="en-US" altLang="zh-CN" dirty="0" smtClean="0"/>
          </a:p>
          <a:p>
            <a:pPr lvl="1"/>
            <a:r>
              <a:rPr lang="en-US" dirty="0" smtClean="0"/>
              <a:t>Type I: L-&gt;ASA-&gt;R</a:t>
            </a:r>
            <a:endParaRPr lang="en-US" dirty="0" smtClean="0"/>
          </a:p>
          <a:p>
            <a:pPr lvl="1"/>
            <a:r>
              <a:rPr lang="en-US" dirty="0" smtClean="0"/>
              <a:t>Type II: L-&gt;ASAASA-&gt;L</a:t>
            </a:r>
            <a:endParaRPr lang="en-US" dirty="0" smtClean="0"/>
          </a:p>
          <a:p>
            <a:pPr lvl="1"/>
            <a:r>
              <a:rPr lang="en-US" dirty="0" smtClean="0"/>
              <a:t>Type III, Type IV, ...</a:t>
            </a:r>
            <a:endParaRPr lang="zh-CN" altLang="en-US" dirty="0" smtClean="0"/>
          </a:p>
        </p:txBody>
      </p:sp>
      <p:cxnSp>
        <p:nvCxnSpPr>
          <p:cNvPr id="4" name="直接连接符 11"/>
          <p:cNvCxnSpPr/>
          <p:nvPr/>
        </p:nvCxnSpPr>
        <p:spPr>
          <a:xfrm flipV="1">
            <a:off x="598576" y="1340801"/>
            <a:ext cx="7969073" cy="7622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3850" y="3214370"/>
            <a:ext cx="8495665" cy="34182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White-box secuirty analysis (1)</a:t>
            </a:r>
            <a:endParaRPr lang="en-US" altLang="zh-CN"/>
          </a:p>
        </p:txBody>
      </p:sp>
      <p:sp>
        <p:nvSpPr>
          <p:cNvPr id="8" name="内容占位符 7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The white-box security of SWAN can be reduced to the affine random vectors.</a:t>
            </a:r>
            <a:endParaRPr lang="en-US" altLang="zh-CN"/>
          </a:p>
          <a:p>
            <a:pPr lvl="1"/>
            <a:r>
              <a:rPr lang="en-US" altLang="zh-CN"/>
              <a:t>f(x) = ax + b</a:t>
            </a:r>
            <a:endParaRPr lang="en-US" altLang="zh-CN"/>
          </a:p>
          <a:p>
            <a:pPr lvl="1"/>
            <a:r>
              <a:rPr lang="en-US" altLang="zh-CN"/>
              <a:t>thanks to Pan et al.'s paper</a:t>
            </a:r>
            <a:endParaRPr lang="en-US" altLang="zh-CN"/>
          </a:p>
          <a:p>
            <a:pPr lvl="1"/>
            <a:endParaRPr lang="en-US" altLang="zh-CN"/>
          </a:p>
          <a:p>
            <a:pPr lvl="0"/>
            <a:r>
              <a:rPr lang="en-US" altLang="zh-CN"/>
              <a:t>The strong white-box security is derived from</a:t>
            </a:r>
            <a:endParaRPr lang="en-US" altLang="zh-CN"/>
          </a:p>
        </p:txBody>
      </p:sp>
      <p:cxnSp>
        <p:nvCxnSpPr>
          <p:cNvPr id="9" name="直接连接符 11"/>
          <p:cNvCxnSpPr/>
          <p:nvPr/>
        </p:nvCxnSpPr>
        <p:spPr>
          <a:xfrm flipV="1">
            <a:off x="598576" y="1340801"/>
            <a:ext cx="7969073" cy="7622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58215" y="4373245"/>
            <a:ext cx="7251065" cy="217741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215" y="3477895"/>
            <a:ext cx="6868795" cy="316865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 altLang="zh-CN">
                <a:sym typeface="+mn-ea"/>
              </a:rPr>
              <a:t>White-box secuirty analysis (2)</a:t>
            </a:r>
            <a:endParaRPr lang="zh-CN" altLang="en-US"/>
          </a:p>
        </p:txBody>
      </p:sp>
      <p:graphicFrame>
        <p:nvGraphicFramePr>
          <p:cNvPr id="4" name="内容占位符 3"/>
          <p:cNvGraphicFramePr/>
          <p:nvPr>
            <p:ph idx="1"/>
          </p:nvPr>
        </p:nvGraphicFramePr>
        <p:xfrm>
          <a:off x="640080" y="3027045"/>
          <a:ext cx="7886700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1675"/>
                <a:gridCol w="1971675"/>
                <a:gridCol w="1971675"/>
                <a:gridCol w="1971675"/>
              </a:tblGrid>
              <a:tr h="381000">
                <a:tc>
                  <a:txBody>
                    <a:bodyPr/>
                    <a:p>
                      <a:pPr algn="ctr">
                        <a:buNone/>
                      </a:pP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WBSWAN64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WBSWAN128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WBSWAN256</a:t>
                      </a:r>
                      <a:endParaRPr lang="en-US" altLang="zh-CN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White-box security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O(2</a:t>
                      </a:r>
                      <a:r>
                        <a:rPr lang="en-US" altLang="zh-CN" baseline="30000"/>
                        <a:t>32</a:t>
                      </a:r>
                      <a:r>
                        <a:rPr lang="en-US" altLang="zh-CN"/>
                        <a:t>)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O(2</a:t>
                      </a:r>
                      <a:r>
                        <a:rPr lang="en-US" altLang="zh-CN" sz="1800" baseline="30000">
                          <a:sym typeface="+mn-ea"/>
                        </a:rPr>
                        <a:t>64</a:t>
                      </a:r>
                      <a:r>
                        <a:rPr lang="en-US" altLang="zh-CN" sz="1800">
                          <a:sym typeface="+mn-ea"/>
                        </a:rPr>
                        <a:t>)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O(2</a:t>
                      </a:r>
                      <a:r>
                        <a:rPr lang="en-US" altLang="zh-CN" sz="1800" baseline="30000">
                          <a:sym typeface="+mn-ea"/>
                        </a:rPr>
                        <a:t>128</a:t>
                      </a:r>
                      <a:r>
                        <a:rPr lang="en-US" altLang="zh-CN" sz="1800">
                          <a:sym typeface="+mn-ea"/>
                        </a:rPr>
                        <a:t>)</a:t>
                      </a: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If     is randomized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O(2*32*4*</a:t>
                      </a:r>
                      <a:r>
                        <a:rPr lang="en-US" altLang="zh-CN" sz="1800">
                          <a:sym typeface="+mn-ea"/>
                        </a:rPr>
                        <a:t>2</a:t>
                      </a:r>
                      <a:r>
                        <a:rPr lang="en-US" altLang="zh-CN" sz="1800" baseline="30000">
                          <a:sym typeface="+mn-ea"/>
                        </a:rPr>
                        <a:t>32</a:t>
                      </a:r>
                      <a:r>
                        <a:rPr lang="en-US" altLang="zh-CN"/>
                        <a:t>)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O(2*48*8*2</a:t>
                      </a:r>
                      <a:r>
                        <a:rPr lang="en-US" altLang="zh-CN" sz="1800" baseline="30000">
                          <a:sym typeface="+mn-ea"/>
                        </a:rPr>
                        <a:t>32</a:t>
                      </a:r>
                      <a:r>
                        <a:rPr lang="en-US" altLang="zh-CN" sz="1800">
                          <a:sym typeface="+mn-ea"/>
                        </a:rPr>
                        <a:t>)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O(2*64*16*2</a:t>
                      </a:r>
                      <a:r>
                        <a:rPr lang="en-US" altLang="zh-CN" sz="1800" baseline="30000">
                          <a:sym typeface="+mn-ea"/>
                        </a:rPr>
                        <a:t>32</a:t>
                      </a:r>
                      <a:r>
                        <a:rPr lang="en-US" altLang="zh-CN" sz="1800">
                          <a:sym typeface="+mn-ea"/>
                        </a:rPr>
                        <a:t>)</a:t>
                      </a:r>
                      <a:endParaRPr lang="zh-CN" altLang="en-US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9" name="直接连接符 11"/>
          <p:cNvCxnSpPr/>
          <p:nvPr/>
        </p:nvCxnSpPr>
        <p:spPr>
          <a:xfrm flipV="1">
            <a:off x="598576" y="1340801"/>
            <a:ext cx="7969073" cy="7622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对象 4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937895" y="3853180"/>
          <a:ext cx="203200" cy="2578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18" name="" r:id="rId1" imgW="139700" imgH="177165" progId="Equation.KSEE3">
                  <p:embed/>
                </p:oleObj>
              </mc:Choice>
              <mc:Fallback>
                <p:oleObj name="" r:id="rId1" imgW="139700" imgH="177165" progId="Equation.KSEE3">
                  <p:embed/>
                  <p:pic>
                    <p:nvPicPr>
                      <p:cNvPr id="0" name="图片 3072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937895" y="3853180"/>
                        <a:ext cx="203200" cy="2578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文本框 6"/>
          <p:cNvSpPr txBox="1"/>
          <p:nvPr/>
        </p:nvSpPr>
        <p:spPr>
          <a:xfrm>
            <a:off x="704850" y="5290820"/>
            <a:ext cx="710311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indent="0">
              <a:buFont typeface="Arial" panose="020B0604020202020204" pitchFamily="34" charset="0"/>
              <a:buNone/>
            </a:pPr>
            <a:r>
              <a:rPr lang="en-US" altLang="zh-CN"/>
              <a:t>*If    is randomized, every subkeys input the S-boxes needs to be recovered</a:t>
            </a:r>
            <a:endParaRPr lang="en-US" altLang="zh-CN"/>
          </a:p>
        </p:txBody>
      </p:sp>
      <p:graphicFrame>
        <p:nvGraphicFramePr>
          <p:cNvPr id="8" name="对象 7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1040130" y="5346065"/>
          <a:ext cx="203200" cy="2578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" name="" r:id="rId3" imgW="139700" imgH="177165" progId="Equation.KSEE3">
                  <p:embed/>
                </p:oleObj>
              </mc:Choice>
              <mc:Fallback>
                <p:oleObj name="" r:id="rId3" imgW="139700" imgH="177165" progId="Equation.KSEE3">
                  <p:embed/>
                  <p:pic>
                    <p:nvPicPr>
                      <p:cNvPr id="0" name="图片 3072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040130" y="5346065"/>
                        <a:ext cx="203200" cy="2578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连接符 11"/>
          <p:cNvCxnSpPr/>
          <p:nvPr/>
        </p:nvCxnSpPr>
        <p:spPr>
          <a:xfrm flipV="1">
            <a:off x="598576" y="1333816"/>
            <a:ext cx="7969073" cy="7622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内容占位符 6"/>
          <p:cNvSpPr>
            <a:spLocks noGrp="1"/>
          </p:cNvSpPr>
          <p:nvPr>
            <p:ph idx="1"/>
          </p:nvPr>
        </p:nvSpPr>
        <p:spPr>
          <a:xfrm>
            <a:off x="369570" y="1691005"/>
            <a:ext cx="7886700" cy="4351338"/>
          </a:xfrm>
        </p:spPr>
        <p:txBody>
          <a:bodyPr>
            <a:normAutofit lnSpcReduction="10000"/>
          </a:bodyPr>
          <a:lstStyle/>
          <a:p>
            <a:r>
              <a:rPr lang="en-US" altLang="zh-CN" dirty="0"/>
              <a:t>In the white-box model, both </a:t>
            </a:r>
            <a:r>
              <a:rPr lang="en-US" altLang="zh-CN" dirty="0">
                <a:solidFill>
                  <a:srgbClr val="FF0000"/>
                </a:solidFill>
              </a:rPr>
              <a:t>the master key</a:t>
            </a:r>
            <a:r>
              <a:rPr lang="en-US" altLang="zh-CN" dirty="0"/>
              <a:t> </a:t>
            </a:r>
            <a:r>
              <a:rPr lang="en-US" altLang="zh-CN" dirty="0">
                <a:solidFill>
                  <a:srgbClr val="FF0000"/>
                </a:solidFill>
              </a:rPr>
              <a:t>k </a:t>
            </a:r>
            <a:r>
              <a:rPr lang="en-US" altLang="zh-CN" dirty="0">
                <a:solidFill>
                  <a:schemeClr val="tx1"/>
                </a:solidFill>
              </a:rPr>
              <a:t>and </a:t>
            </a:r>
            <a:r>
              <a:rPr lang="en-US" altLang="zh-CN" dirty="0">
                <a:solidFill>
                  <a:srgbClr val="FF0000"/>
                </a:solidFill>
              </a:rPr>
              <a:t>the key masking value</a:t>
            </a:r>
            <a:r>
              <a:rPr lang="en-US" altLang="zh-CN" dirty="0">
                <a:solidFill>
                  <a:schemeClr val="tx1"/>
                </a:solidFill>
              </a:rPr>
              <a:t>     can be </a:t>
            </a:r>
            <a:r>
              <a:rPr lang="en-US" altLang="zh-CN" dirty="0" smtClean="0"/>
              <a:t>secretly chosen</a:t>
            </a:r>
            <a:r>
              <a:rPr lang="en-US" altLang="zh-CN" dirty="0" smtClean="0">
                <a:solidFill>
                  <a:schemeClr val="tx1"/>
                </a:solidFill>
              </a:rPr>
              <a:t>.</a:t>
            </a:r>
            <a:endParaRPr lang="en-US" altLang="zh-CN" dirty="0" smtClean="0">
              <a:solidFill>
                <a:schemeClr val="tx1"/>
              </a:solidFill>
            </a:endParaRPr>
          </a:p>
          <a:p>
            <a:pPr lvl="1"/>
            <a:r>
              <a:rPr lang="en-US" altLang="zh-CN" dirty="0" smtClean="0"/>
              <a:t>Chosen by trusted WBC compiler</a:t>
            </a:r>
            <a:endParaRPr lang="en-US" altLang="zh-CN" dirty="0" smtClean="0"/>
          </a:p>
          <a:p>
            <a:pPr lvl="1"/>
            <a:r>
              <a:rPr lang="en-US" altLang="zh-CN" dirty="0" smtClean="0">
                <a:solidFill>
                  <a:schemeClr val="tx1"/>
                </a:solidFill>
              </a:rPr>
              <a:t>Generate WB Tables to client</a:t>
            </a:r>
            <a:endParaRPr lang="en-US" altLang="zh-CN" dirty="0">
              <a:solidFill>
                <a:schemeClr val="tx1"/>
              </a:solidFill>
            </a:endParaRPr>
          </a:p>
          <a:p>
            <a:endParaRPr lang="en-US" altLang="zh-CN" dirty="0">
              <a:solidFill>
                <a:schemeClr val="tx1"/>
              </a:solidFill>
            </a:endParaRPr>
          </a:p>
          <a:p>
            <a:r>
              <a:rPr lang="en-US" altLang="zh-CN" dirty="0">
                <a:solidFill>
                  <a:schemeClr val="tx1"/>
                </a:solidFill>
              </a:rPr>
              <a:t>In the traditional cases, the white-box attacker solves the affine permutation equivalent </a:t>
            </a:r>
            <a:r>
              <a:rPr lang="en-US" altLang="zh-CN" dirty="0" smtClean="0">
                <a:solidFill>
                  <a:schemeClr val="tx1"/>
                </a:solidFill>
              </a:rPr>
              <a:t>problem</a:t>
            </a:r>
            <a:r>
              <a:rPr lang="en-US" altLang="zh-CN" dirty="0">
                <a:solidFill>
                  <a:schemeClr val="tx1"/>
                </a:solidFill>
              </a:rPr>
              <a:t>:</a:t>
            </a:r>
            <a:endParaRPr lang="en-US" altLang="zh-CN" dirty="0">
              <a:solidFill>
                <a:schemeClr val="tx1"/>
              </a:solidFill>
            </a:endParaRPr>
          </a:p>
          <a:p>
            <a:endParaRPr lang="en-US" altLang="zh-CN" dirty="0">
              <a:solidFill>
                <a:schemeClr val="tx1"/>
              </a:solidFill>
            </a:endParaRPr>
          </a:p>
          <a:p>
            <a:endParaRPr lang="en-US" altLang="zh-CN" dirty="0">
              <a:solidFill>
                <a:schemeClr val="tx1"/>
              </a:solidFill>
            </a:endParaRPr>
          </a:p>
          <a:p>
            <a:r>
              <a:rPr lang="en-US" altLang="zh-CN" dirty="0">
                <a:solidFill>
                  <a:schemeClr val="tx1"/>
                </a:solidFill>
              </a:rPr>
              <a:t>In SWAN, the problem is changed to </a:t>
            </a:r>
            <a:endParaRPr lang="en-US" altLang="zh-CN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altLang="zh-CN" dirty="0">
              <a:solidFill>
                <a:schemeClr val="tx1"/>
              </a:solidFill>
            </a:endParaRPr>
          </a:p>
        </p:txBody>
      </p:sp>
      <p:graphicFrame>
        <p:nvGraphicFramePr>
          <p:cNvPr id="8" name="对象 7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3904201" y="2001990"/>
          <a:ext cx="344170" cy="5168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39" name="" r:id="rId1" imgW="152400" imgH="228600" progId="Equation.KSEE3">
                  <p:embed/>
                </p:oleObj>
              </mc:Choice>
              <mc:Fallback>
                <p:oleObj name="" r:id="rId1" imgW="152400" imgH="228600" progId="Equation.KSEE3">
                  <p:embed/>
                  <p:pic>
                    <p:nvPicPr>
                      <p:cNvPr id="0" name="图片 2048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904201" y="2001990"/>
                        <a:ext cx="344170" cy="5168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2311400" y="4621213"/>
          <a:ext cx="4005263" cy="552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40" name="Equation" r:id="rId3" imgW="42062400" imgH="5791200" progId="Equation.DSMT4">
                  <p:embed/>
                </p:oleObj>
              </mc:Choice>
              <mc:Fallback>
                <p:oleObj name="Equation" r:id="rId3" imgW="42062400" imgH="5791200" progId="Equation.DSMT4">
                  <p:embed/>
                  <p:pic>
                    <p:nvPicPr>
                      <p:cNvPr id="0" name="图片 2049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311400" y="4621213"/>
                        <a:ext cx="4005263" cy="552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2484120" y="6001854"/>
          <a:ext cx="4786630" cy="5721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41" name="" r:id="rId5" imgW="2019300" imgH="241300" progId="Equation.KSEE3">
                  <p:embed/>
                </p:oleObj>
              </mc:Choice>
              <mc:Fallback>
                <p:oleObj name="" r:id="rId5" imgW="2019300" imgH="241300" progId="Equation.KSEE3">
                  <p:embed/>
                  <p:pic>
                    <p:nvPicPr>
                      <p:cNvPr id="0" name="图片 2050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484120" y="6001854"/>
                        <a:ext cx="4786630" cy="5721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    value </a:t>
            </a:r>
            <a:endParaRPr lang="en-US" altLang="zh-CN" sz="3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4" name="对象 3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1409065" y="796925"/>
          <a:ext cx="363855" cy="4616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42" name="" r:id="rId7" imgW="139700" imgH="177165" progId="Equation.KSEE3">
                  <p:embed/>
                </p:oleObj>
              </mc:Choice>
              <mc:Fallback>
                <p:oleObj name="" r:id="rId7" imgW="139700" imgH="177165" progId="Equation.KSEE3">
                  <p:embed/>
                  <p:pic>
                    <p:nvPicPr>
                      <p:cNvPr id="0" name="图片 4096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409065" y="796925"/>
                        <a:ext cx="363855" cy="4616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    value </a:t>
            </a:r>
            <a:endParaRPr lang="en-US" altLang="zh-CN" sz="3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矩形 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blipFill rotWithShape="1">
            <a:blip r:embed="rId1"/>
            <a:stretch>
              <a:fillRect l="-3091" t="-2367" b="-11834"/>
            </a:stretch>
          </a:blipFill>
        </p:spPr>
      </p:sp>
      <p:cxnSp>
        <p:nvCxnSpPr>
          <p:cNvPr id="6" name="直接连接符 11"/>
          <p:cNvCxnSpPr/>
          <p:nvPr/>
        </p:nvCxnSpPr>
        <p:spPr>
          <a:xfrm flipV="1">
            <a:off x="598576" y="1333816"/>
            <a:ext cx="7969073" cy="7622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内容占位符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The value can also be generated from the binary code!</a:t>
            </a:r>
            <a:endParaRPr lang="en-US" altLang="zh-CN"/>
          </a:p>
          <a:p>
            <a:endParaRPr lang="en-US" altLang="zh-CN"/>
          </a:p>
          <a:p>
            <a:pPr lvl="0"/>
            <a:r>
              <a:rPr lang="en-US" altLang="zh-CN"/>
              <a:t>[Kai Chen et al.] provide a method in their paper</a:t>
            </a:r>
            <a:endParaRPr lang="en-US" altLang="zh-CN"/>
          </a:p>
          <a:p>
            <a:pPr lvl="1"/>
            <a:r>
              <a:rPr lang="en-US" altLang="zh-CN"/>
              <a:t>Andorid apps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The value enjoys asymmetry between coder and attacker</a:t>
            </a:r>
            <a:endParaRPr lang="en-US" altLang="zh-CN"/>
          </a:p>
          <a:p>
            <a:endParaRPr lang="en-US" altLang="zh-CN"/>
          </a:p>
          <a:p>
            <a:pPr marL="0" indent="0">
              <a:buNone/>
            </a:pPr>
            <a:endParaRPr lang="en-US" altLang="zh-CN"/>
          </a:p>
        </p:txBody>
      </p:sp>
      <p:graphicFrame>
        <p:nvGraphicFramePr>
          <p:cNvPr id="10" name="对象 9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1388745" y="788670"/>
          <a:ext cx="376555" cy="4781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28" name="" r:id="rId2" imgW="139700" imgH="177165" progId="Equation.KSEE3">
                  <p:embed/>
                </p:oleObj>
              </mc:Choice>
              <mc:Fallback>
                <p:oleObj name="" r:id="rId2" imgW="139700" imgH="177165" progId="Equation.KSEE3">
                  <p:embed/>
                  <p:pic>
                    <p:nvPicPr>
                      <p:cNvPr id="0" name="图片 3074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388745" y="788670"/>
                        <a:ext cx="376555" cy="4781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文本框 10"/>
          <p:cNvSpPr txBox="1"/>
          <p:nvPr/>
        </p:nvSpPr>
        <p:spPr>
          <a:xfrm>
            <a:off x="628650" y="5732780"/>
            <a:ext cx="788606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[Kai Chen et al.] Leveraging Information Asymmetry to Transform Android Apps into Self-Defending Code against Repacking Attacks. IEEE Trans on Mobile Computing, Vol. 17, No. 8, 2018.</a:t>
            </a:r>
            <a:endParaRPr lang="en-US" altLang="zh-CN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868680"/>
          </a:xfrm>
        </p:spPr>
        <p:txBody>
          <a:bodyPr>
            <a:normAutofit/>
          </a:bodyPr>
          <a:lstStyle/>
          <a:p>
            <a:pPr algn="l"/>
            <a:r>
              <a:rPr lang="en-US" altLang="zh-CN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Hardware performance - parallel </a:t>
            </a:r>
            <a:r>
              <a:rPr lang="en-US" altLang="zh-CN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β function</a:t>
            </a:r>
            <a:endParaRPr lang="en-US" altLang="zh-CN" sz="3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half" idx="4294967295"/>
          </p:nvPr>
        </p:nvSpPr>
        <p:spPr>
          <a:xfrm>
            <a:off x="201930" y="1233805"/>
            <a:ext cx="8822690" cy="1733550"/>
          </a:xfrm>
        </p:spPr>
        <p:txBody>
          <a:bodyPr>
            <a:normAutofit fontScale="90000"/>
          </a:bodyPr>
          <a:lstStyle/>
          <a:p>
            <a:r>
              <a:rPr lang="en-US" altLang="zh-CN" dirty="0" smtClean="0"/>
              <a:t>2 cycle per round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en-US" altLang="zh-CN" dirty="0" smtClean="0"/>
              <a:t>For 64-bit block length, 1</a:t>
            </a:r>
            <a:r>
              <a:rPr lang="zh-CN" altLang="en-US" dirty="0" smtClean="0"/>
              <a:t> </a:t>
            </a:r>
            <a:r>
              <a:rPr lang="en-US" altLang="zh-CN" dirty="0" smtClean="0"/>
              <a:t>round function costs 4</a:t>
            </a:r>
            <a:r>
              <a:rPr lang="zh-CN" altLang="en-US" dirty="0" smtClean="0"/>
              <a:t>*</a:t>
            </a:r>
            <a:r>
              <a:rPr lang="en-US" altLang="zh-CN" dirty="0" smtClean="0"/>
              <a:t>32-bit register, 2</a:t>
            </a:r>
            <a:r>
              <a:rPr lang="zh-CN" altLang="en-US" dirty="0" smtClean="0"/>
              <a:t>*</a:t>
            </a:r>
            <a:r>
              <a:rPr lang="en-US" altLang="zh-CN" dirty="0" smtClean="0"/>
              <a:t>32-bit </a:t>
            </a:r>
            <a:r>
              <a:rPr lang="en-US" altLang="zh-CN" dirty="0" err="1" smtClean="0"/>
              <a:t>full adder</a:t>
            </a:r>
            <a:r>
              <a:rPr lang="en-US" altLang="zh-CN" dirty="0" smtClean="0"/>
              <a:t>, 4 mux and 2 bit-shifting networks</a:t>
            </a:r>
            <a:r>
              <a:rPr lang="en-US" altLang="zh-CN" smtClean="0"/>
              <a:t>.</a:t>
            </a:r>
            <a:endParaRPr lang="en-US" altLang="zh-CN" dirty="0" smtClean="0"/>
          </a:p>
          <a:p>
            <a:endParaRPr lang="en-US" altLang="zh-CN" dirty="0"/>
          </a:p>
        </p:txBody>
      </p:sp>
      <p:cxnSp>
        <p:nvCxnSpPr>
          <p:cNvPr id="4" name="直接连接符 11"/>
          <p:cNvCxnSpPr/>
          <p:nvPr/>
        </p:nvCxnSpPr>
        <p:spPr>
          <a:xfrm flipV="1">
            <a:off x="628421" y="1079816"/>
            <a:ext cx="7969073" cy="7622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0260" y="3095625"/>
            <a:ext cx="7523480" cy="35750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0830" y="365127"/>
            <a:ext cx="7697857" cy="872296"/>
          </a:xfrm>
        </p:spPr>
        <p:txBody>
          <a:bodyPr>
            <a:normAutofit/>
          </a:bodyPr>
          <a:lstStyle/>
          <a:p>
            <a:r>
              <a:rPr lang="en-US" altLang="zh-CN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Estimated Hardware performance - serial β function</a:t>
            </a:r>
            <a:endParaRPr lang="en-US" altLang="zh-CN" sz="28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14960" y="1825625"/>
            <a:ext cx="3886200" cy="4351338"/>
          </a:xfrm>
        </p:spPr>
        <p:txBody>
          <a:bodyPr>
            <a:normAutofit fontScale="90000" lnSpcReduction="20000"/>
          </a:bodyPr>
          <a:lstStyle/>
          <a:p>
            <a:r>
              <a:rPr lang="en-US" altLang="zh-CN" dirty="0"/>
              <a:t>Serialize 4-branch input into 1 branch per round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1/4 area costs can be saved</a:t>
            </a:r>
            <a:endParaRPr lang="en-US" altLang="zh-CN" dirty="0"/>
          </a:p>
          <a:p>
            <a:pPr lvl="1"/>
            <a:r>
              <a:rPr lang="el-GR" altLang="zh-CN" dirty="0" smtClean="0">
                <a:sym typeface="+mn-ea"/>
              </a:rPr>
              <a:t>β</a:t>
            </a:r>
            <a:r>
              <a:rPr lang="en-US" altLang="zh-CN" dirty="0" smtClean="0">
                <a:sym typeface="+mn-ea"/>
              </a:rPr>
              <a:t>-Function</a:t>
            </a:r>
            <a:endParaRPr lang="en-US" altLang="zh-CN" dirty="0" smtClean="0">
              <a:sym typeface="+mn-ea"/>
            </a:endParaRPr>
          </a:p>
          <a:p>
            <a:pPr lvl="1"/>
            <a:r>
              <a:rPr lang="en-US" altLang="zh-CN" dirty="0" smtClean="0">
                <a:sym typeface="+mn-ea"/>
              </a:rPr>
              <a:t>XOR</a:t>
            </a:r>
            <a:endParaRPr lang="en-US" altLang="zh-CN" dirty="0" smtClean="0">
              <a:sym typeface="+mn-ea"/>
            </a:endParaRPr>
          </a:p>
          <a:p>
            <a:pPr lvl="1"/>
            <a:r>
              <a:rPr lang="en-US" altLang="zh-CN" dirty="0" smtClean="0">
                <a:sym typeface="+mn-ea"/>
              </a:rPr>
              <a:t>ADD</a:t>
            </a:r>
            <a:endParaRPr lang="en-US" altLang="zh-CN" dirty="0" smtClean="0">
              <a:sym typeface="+mn-ea"/>
            </a:endParaRPr>
          </a:p>
          <a:p>
            <a:pPr lvl="1"/>
            <a:endParaRPr lang="en-US" altLang="zh-CN" dirty="0" smtClean="0">
              <a:sym typeface="+mn-ea"/>
            </a:endParaRPr>
          </a:p>
          <a:p>
            <a:pPr lvl="0"/>
            <a:r>
              <a:rPr lang="en-US" altLang="zh-CN" dirty="0"/>
              <a:t>1/4 </a:t>
            </a:r>
            <a:r>
              <a:rPr lang="en-US" altLang="zh-CN" dirty="0" err="1"/>
              <a:t>througputs</a:t>
            </a:r>
            <a:endParaRPr lang="en-US" altLang="zh-CN" dirty="0"/>
          </a:p>
          <a:p>
            <a:pPr lvl="0"/>
            <a:endParaRPr lang="en-US" altLang="zh-CN" dirty="0"/>
          </a:p>
          <a:p>
            <a:pPr lvl="0"/>
            <a:r>
              <a:rPr lang="en-US" altLang="zh-CN" dirty="0" smtClean="0"/>
              <a:t>2*4=8 </a:t>
            </a:r>
            <a:r>
              <a:rPr lang="en-US" altLang="zh-CN" dirty="0"/>
              <a:t>cycles per round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</p:txBody>
      </p:sp>
      <p:cxnSp>
        <p:nvCxnSpPr>
          <p:cNvPr id="4" name="直接连接符 11"/>
          <p:cNvCxnSpPr/>
          <p:nvPr/>
        </p:nvCxnSpPr>
        <p:spPr>
          <a:xfrm flipV="1">
            <a:off x="633363" y="1229801"/>
            <a:ext cx="7969073" cy="7622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8" name="内容占位符 7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3773805" y="2286635"/>
            <a:ext cx="5287010" cy="32245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186690"/>
            <a:ext cx="7886700" cy="626110"/>
          </a:xfrm>
        </p:spPr>
        <p:txBody>
          <a:bodyPr/>
          <a:lstStyle/>
          <a:p>
            <a:pPr algn="l"/>
            <a:r>
              <a:rPr lang="en-US" altLang="zh-CN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Hardware performance comparison</a:t>
            </a:r>
            <a:endParaRPr lang="en-US" altLang="zh-CN" sz="3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4" name="直接连接符 11"/>
          <p:cNvCxnSpPr/>
          <p:nvPr/>
        </p:nvCxnSpPr>
        <p:spPr>
          <a:xfrm flipV="1">
            <a:off x="587146" y="813116"/>
            <a:ext cx="7969073" cy="7622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表格 7"/>
          <p:cNvGraphicFramePr/>
          <p:nvPr/>
        </p:nvGraphicFramePr>
        <p:xfrm>
          <a:off x="375285" y="1241425"/>
          <a:ext cx="8394065" cy="506349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62405"/>
                <a:gridCol w="984885"/>
                <a:gridCol w="1113155"/>
                <a:gridCol w="1388745"/>
                <a:gridCol w="925830"/>
                <a:gridCol w="1102995"/>
                <a:gridCol w="1416050"/>
              </a:tblGrid>
              <a:tr h="4000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sz="1600">
                          <a:latin typeface="Calibri" panose="020F0502020204030204" pitchFamily="34" charset="0"/>
                          <a:cs typeface="Calibri" panose="020F0502020204030204" pitchFamily="34" charset="0"/>
                          <a:sym typeface="+mn-ea"/>
                        </a:rPr>
                        <a:t>ST CMOS 65nm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Parallel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Serial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</a:tr>
              <a:tr h="65595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Datapath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（bits）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Gate Equivalent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（GE）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Throughput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(Kb/s@100KHz)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Datapath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（bits）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Gate Equivalent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（GE）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Throughput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(Kb/s@100KHz)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12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SWAN64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32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1440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100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1117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25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322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SWAN128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64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2895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133.3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16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2241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33.3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12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SWAN256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128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5744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32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4465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50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449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AES-128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128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7215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3100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80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385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Piccolo64-80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32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1136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237.04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683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14.8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2898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Piccolo64-128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64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1196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193.9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758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12.12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385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SIMON64-128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32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1458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1000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16.7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449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SIMON128-128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64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2064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1317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22.9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385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SPECK64-128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1127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13.8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449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SPECK128-128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1396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12.1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 altLang="zh-CN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Software performance comparison - VS</a:t>
            </a:r>
            <a:br>
              <a:rPr lang="en-US" altLang="zh-CN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endParaRPr lang="zh-CN" altLang="en-US"/>
          </a:p>
        </p:txBody>
      </p:sp>
      <p:cxnSp>
        <p:nvCxnSpPr>
          <p:cNvPr id="4" name="直接连接符 11"/>
          <p:cNvCxnSpPr/>
          <p:nvPr/>
        </p:nvCxnSpPr>
        <p:spPr>
          <a:xfrm flipV="1">
            <a:off x="628421" y="1146491"/>
            <a:ext cx="7969073" cy="7622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672465" y="1233170"/>
            <a:ext cx="764349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VS Studio 2010 Win 7 64-bit @Intel i7-6700K 4.0GHz (with -release optimization)</a:t>
            </a:r>
            <a:endParaRPr lang="en-US" altLang="zh-CN"/>
          </a:p>
        </p:txBody>
      </p:sp>
      <p:graphicFrame>
        <p:nvGraphicFramePr>
          <p:cNvPr id="3" name="表格 2"/>
          <p:cNvGraphicFramePr/>
          <p:nvPr/>
        </p:nvGraphicFramePr>
        <p:xfrm>
          <a:off x="835660" y="1767840"/>
          <a:ext cx="7480300" cy="45497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50035"/>
                <a:gridCol w="1737360"/>
                <a:gridCol w="1191895"/>
                <a:gridCol w="1572260"/>
                <a:gridCol w="1428750"/>
              </a:tblGrid>
              <a:tr h="316230">
                <a:tc>
                  <a:txBody>
                    <a:bodyPr/>
                    <a:p>
                      <a:pPr algn="ctr">
                        <a:buNone/>
                      </a:pP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Encryption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Decryption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</a:tr>
              <a:tr h="63182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Precompute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On-the-fly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Precompute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On-the-fly`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1623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SWAN64-K128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8994+5450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10838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8994+5484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12411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1559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SWAN64-K256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26798+10922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38074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26798+10980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29333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1559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SWAN128-K128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10361+12232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19781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10361+11902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28518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1623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SWAN128-K256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25898+15906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34202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25898+15722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39095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1559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SWAN256-K256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10990+3351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19903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10990+3406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30994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1623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SM4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902+947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924+961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689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Rijndael128-128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916+6325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900+10818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6832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Rijndael128-256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1201+9013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1193+15390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689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Rijndael256-256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2346+16017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2338+28579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Kerckhoffs's principle</a:t>
            </a:r>
            <a:endParaRPr lang="en-US" altLang="zh-CN" sz="3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/>
              <a:t>A cryptographic system should be secure even if everything about the system, </a:t>
            </a:r>
            <a:r>
              <a:rPr lang="zh-CN" altLang="en-US">
                <a:solidFill>
                  <a:srgbClr val="FF0000"/>
                </a:solidFill>
              </a:rPr>
              <a:t>except the key</a:t>
            </a:r>
            <a:r>
              <a:rPr lang="zh-CN" altLang="en-US"/>
              <a:t>, is </a:t>
            </a:r>
            <a:r>
              <a:rPr lang="zh-CN" altLang="en-US">
                <a:solidFill>
                  <a:srgbClr val="FF0000"/>
                </a:solidFill>
              </a:rPr>
              <a:t>public </a:t>
            </a:r>
            <a:r>
              <a:rPr lang="zh-CN" altLang="en-US"/>
              <a:t>knowledge.</a:t>
            </a:r>
            <a:endParaRPr lang="zh-CN" altLang="en-US"/>
          </a:p>
          <a:p>
            <a:endParaRPr lang="zh-CN" altLang="en-US"/>
          </a:p>
          <a:p>
            <a:r>
              <a:rPr lang="en-US" altLang="zh-CN"/>
              <a:t>How to keep the key be </a:t>
            </a:r>
            <a:r>
              <a:rPr lang="en-US" altLang="zh-CN">
                <a:solidFill>
                  <a:srgbClr val="FF0000"/>
                </a:solidFill>
              </a:rPr>
              <a:t>private</a:t>
            </a:r>
            <a:r>
              <a:rPr lang="en-US" altLang="zh-CN"/>
              <a:t>?</a:t>
            </a:r>
            <a:endParaRPr lang="en-US" altLang="zh-CN"/>
          </a:p>
        </p:txBody>
      </p:sp>
      <p:cxnSp>
        <p:nvCxnSpPr>
          <p:cNvPr id="6" name="直接连接符 5"/>
          <p:cNvCxnSpPr/>
          <p:nvPr/>
        </p:nvCxnSpPr>
        <p:spPr>
          <a:xfrm flipV="1">
            <a:off x="587463" y="1415917"/>
            <a:ext cx="7969073" cy="7622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7" name="内容占位符 6"/>
          <p:cNvPicPr>
            <a:picLocks noGrp="1"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899150" y="2397125"/>
            <a:ext cx="1908175" cy="261239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5869305" y="5246370"/>
            <a:ext cx="196723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/>
              <a:t>Auguste Kerckhoffs</a:t>
            </a:r>
            <a:endParaRPr lang="zh-CN" altLang="en-US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144146"/>
            <a:ext cx="7886700" cy="1325563"/>
          </a:xfrm>
        </p:spPr>
        <p:txBody>
          <a:bodyPr/>
          <a:lstStyle/>
          <a:p>
            <a:r>
              <a:rPr lang="en-US" altLang="zh-CN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Software performance comparison - GCC</a:t>
            </a:r>
            <a:endParaRPr lang="en-US" altLang="zh-CN" sz="3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4" name="直接连接符 11"/>
          <p:cNvCxnSpPr/>
          <p:nvPr/>
        </p:nvCxnSpPr>
        <p:spPr>
          <a:xfrm flipV="1">
            <a:off x="628421" y="1146491"/>
            <a:ext cx="7969073" cy="7622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表格 5"/>
          <p:cNvGraphicFramePr/>
          <p:nvPr/>
        </p:nvGraphicFramePr>
        <p:xfrm>
          <a:off x="628650" y="1680845"/>
          <a:ext cx="8013700" cy="504888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13865"/>
                <a:gridCol w="1808480"/>
                <a:gridCol w="1276350"/>
                <a:gridCol w="1684020"/>
                <a:gridCol w="1530985"/>
              </a:tblGrid>
              <a:tr h="376555">
                <a:tc>
                  <a:txBody>
                    <a:bodyPr/>
                    <a:p>
                      <a:pPr algn="ctr">
                        <a:buNone/>
                      </a:pP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Encryption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Decryption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</a:tr>
              <a:tr h="37655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Precomputation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On-the-fly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Precomputation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On-the-fley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719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SWAN64-K128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3483+3420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5970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3483+3419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7822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719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SWAN64-K256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6827+6796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12353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6827+6826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19817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655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SWAN128-K128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5658+4312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9014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5658+4322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12876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655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SWAN128-K256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8525+5732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12843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8525+5744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22276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719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SWAN256-K256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13328+6578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17459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13328+6656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29141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655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SM4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543+838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567+837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781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Rijndael128-128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949+4360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949+5458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781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Rijndael128-256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1215+6171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1215+7740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781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Rijndael256-256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2352+11911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2352+14981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7" name="文本框 6"/>
          <p:cNvSpPr txBox="1"/>
          <p:nvPr/>
        </p:nvSpPr>
        <p:spPr>
          <a:xfrm>
            <a:off x="672465" y="1233170"/>
            <a:ext cx="615569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GCC 8.2.0 64-bit @Intel i7-6700K 4.0GHz (with -O2 optimization)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Side-channel resistances with TI</a:t>
            </a:r>
            <a:endParaRPr lang="en-US" altLang="zh-CN" sz="3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550035"/>
            <a:ext cx="7886700" cy="5099050"/>
          </a:xfrm>
        </p:spPr>
        <p:txBody>
          <a:bodyPr>
            <a:normAutofit lnSpcReduction="10000"/>
          </a:bodyPr>
          <a:lstStyle/>
          <a:p>
            <a:r>
              <a:rPr lang="el-GR" altLang="zh-CN" dirty="0" smtClean="0">
                <a:sym typeface="+mn-ea"/>
              </a:rPr>
              <a:t>β</a:t>
            </a:r>
            <a:r>
              <a:rPr lang="en-US" altLang="zh-CN" dirty="0" smtClean="0">
                <a:sym typeface="+mn-ea"/>
              </a:rPr>
              <a:t>-Function is easy to be threshold implemented for resisting DPA in (2,2)-Steps Sharing.</a:t>
            </a:r>
            <a:endParaRPr lang="en-US" altLang="zh-CN" dirty="0" smtClean="0">
              <a:sym typeface="+mn-ea"/>
            </a:endParaRPr>
          </a:p>
          <a:p>
            <a:endParaRPr lang="en-US" altLang="zh-CN" dirty="0" smtClean="0">
              <a:sym typeface="+mn-ea"/>
            </a:endParaRPr>
          </a:p>
          <a:p>
            <a:endParaRPr lang="en-US" altLang="zh-CN" dirty="0" smtClean="0">
              <a:sym typeface="+mn-ea"/>
            </a:endParaRPr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r>
              <a:rPr lang="en-US" altLang="zh-CN"/>
              <a:t>Bitslicing technique can be DCA resistant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Uses DummyRound for fault resistance</a:t>
            </a:r>
            <a:endParaRPr lang="en-US" altLang="zh-CN"/>
          </a:p>
        </p:txBody>
      </p:sp>
      <p:cxnSp>
        <p:nvCxnSpPr>
          <p:cNvPr id="7" name="直接连接符 11"/>
          <p:cNvCxnSpPr/>
          <p:nvPr/>
        </p:nvCxnSpPr>
        <p:spPr>
          <a:xfrm flipV="1">
            <a:off x="598576" y="1340801"/>
            <a:ext cx="7969073" cy="7622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表格 3"/>
          <p:cNvGraphicFramePr/>
          <p:nvPr/>
        </p:nvGraphicFramePr>
        <p:xfrm>
          <a:off x="307975" y="2618740"/>
          <a:ext cx="8600440" cy="1838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5460"/>
                <a:gridCol w="504825"/>
                <a:gridCol w="506095"/>
                <a:gridCol w="504190"/>
                <a:gridCol w="506095"/>
                <a:gridCol w="504825"/>
                <a:gridCol w="508635"/>
                <a:gridCol w="506730"/>
                <a:gridCol w="506730"/>
                <a:gridCol w="507365"/>
                <a:gridCol w="508000"/>
                <a:gridCol w="507365"/>
                <a:gridCol w="508000"/>
                <a:gridCol w="505460"/>
                <a:gridCol w="508000"/>
                <a:gridCol w="506730"/>
                <a:gridCol w="495935"/>
              </a:tblGrid>
              <a:tr h="45974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</a:t>
                      </a:r>
                      <a:endParaRPr lang="en-US" altLang="en-US" sz="1400" b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4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en-US" sz="14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4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en-US" sz="14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4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lang="en-US" sz="14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4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  <a:endParaRPr lang="en-US" sz="14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4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  <a:endParaRPr lang="en-US" sz="14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4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  <a:endParaRPr lang="en-US" sz="14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4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  <a:endParaRPr lang="en-US" sz="14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4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  <a:endParaRPr lang="en-US" sz="14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4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  <a:endParaRPr lang="en-US" sz="14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4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  <a:endParaRPr lang="en-US" sz="14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4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</a:t>
                      </a:r>
                      <a:endParaRPr lang="en-US" sz="14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4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</a:t>
                      </a:r>
                      <a:endParaRPr lang="en-US" sz="14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4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</a:t>
                      </a:r>
                      <a:endParaRPr lang="en-US" sz="14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4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</a:t>
                      </a:r>
                      <a:endParaRPr lang="en-US" sz="14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4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</a:t>
                      </a:r>
                      <a:endParaRPr lang="en-US" sz="14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4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</a:t>
                      </a:r>
                      <a:endParaRPr lang="en-US" sz="14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974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F(x)</a:t>
                      </a:r>
                      <a:endParaRPr lang="en-US" altLang="en-US" sz="1400" b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4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en-US" sz="14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4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  <a:endParaRPr lang="en-US" sz="14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4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  <a:endParaRPr lang="en-US" sz="14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4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en-US" sz="14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4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lang="en-US" sz="14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4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</a:t>
                      </a:r>
                      <a:endParaRPr lang="en-US" sz="14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4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</a:t>
                      </a:r>
                      <a:endParaRPr lang="en-US" sz="14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4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  <a:endParaRPr lang="en-US" sz="14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4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</a:t>
                      </a:r>
                      <a:endParaRPr lang="en-US" sz="14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4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  <a:endParaRPr lang="en-US" sz="14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4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  <a:endParaRPr lang="en-US" sz="14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4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</a:t>
                      </a:r>
                      <a:endParaRPr lang="en-US" sz="14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4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  <a:endParaRPr lang="en-US" sz="14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4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</a:t>
                      </a:r>
                      <a:endParaRPr lang="en-US" sz="14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4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</a:t>
                      </a:r>
                      <a:endParaRPr lang="en-US" sz="14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4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  <a:endParaRPr lang="en-US" sz="14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974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G(x)</a:t>
                      </a:r>
                      <a:endParaRPr lang="en-US" altLang="en-US" sz="1400" b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4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en-US" sz="14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4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  <a:endParaRPr lang="en-US" sz="14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4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  <a:endParaRPr lang="en-US" sz="14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4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</a:t>
                      </a:r>
                      <a:endParaRPr lang="en-US" sz="14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4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</a:t>
                      </a:r>
                      <a:endParaRPr lang="en-US" sz="14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4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  <a:endParaRPr lang="en-US" sz="14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4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</a:t>
                      </a:r>
                      <a:endParaRPr lang="en-US" sz="14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4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  <a:endParaRPr lang="en-US" sz="14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4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</a:t>
                      </a:r>
                      <a:endParaRPr lang="en-US" sz="14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4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lang="en-US" sz="14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4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</a:t>
                      </a:r>
                      <a:endParaRPr lang="en-US" sz="14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4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  <a:endParaRPr lang="en-US" sz="14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4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en-US" sz="14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4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 </a:t>
                      </a:r>
                      <a:endParaRPr lang="en-US" sz="14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4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  <a:endParaRPr lang="en-US" sz="14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4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  <a:endParaRPr lang="en-US" sz="14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974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S(x)</a:t>
                      </a:r>
                      <a:endParaRPr lang="en-US" altLang="en-US" sz="1400" b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4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en-US" sz="14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4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lang="en-US" sz="14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4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</a:t>
                      </a:r>
                      <a:endParaRPr lang="en-US" sz="14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4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  <a:endParaRPr lang="en-US" sz="14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4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  <a:endParaRPr lang="en-US" sz="14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4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  <a:endParaRPr lang="en-US" sz="14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4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</a:t>
                      </a:r>
                      <a:endParaRPr lang="en-US" sz="14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4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</a:t>
                      </a:r>
                      <a:endParaRPr lang="en-US" sz="14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4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  <a:endParaRPr lang="en-US" sz="14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4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</a:t>
                      </a:r>
                      <a:endParaRPr lang="en-US" sz="14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4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</a:t>
                      </a:r>
                      <a:endParaRPr lang="en-US" sz="14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4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</a:t>
                      </a:r>
                      <a:endParaRPr lang="en-US" sz="14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4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  <a:endParaRPr lang="en-US" sz="14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4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  <a:endParaRPr lang="en-US" sz="14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4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en-US" sz="14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4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  <a:endParaRPr lang="en-US" sz="14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876300"/>
          </a:xfrm>
        </p:spPr>
        <p:txBody>
          <a:bodyPr>
            <a:normAutofit/>
          </a:bodyPr>
          <a:lstStyle/>
          <a:p>
            <a:r>
              <a:rPr lang="en-US" altLang="zh-CN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White-box mode costs of SWAN</a:t>
            </a:r>
            <a:endParaRPr lang="en-US" altLang="zh-CN" sz="3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4" name="直接连接符 11"/>
          <p:cNvCxnSpPr/>
          <p:nvPr/>
        </p:nvCxnSpPr>
        <p:spPr>
          <a:xfrm flipV="1">
            <a:off x="598576" y="1340801"/>
            <a:ext cx="7969073" cy="7622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表格 8"/>
          <p:cNvGraphicFramePr/>
          <p:nvPr/>
        </p:nvGraphicFramePr>
        <p:xfrm>
          <a:off x="850265" y="2037715"/>
          <a:ext cx="7442835" cy="3545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91335"/>
                <a:gridCol w="755650"/>
                <a:gridCol w="1155700"/>
                <a:gridCol w="1316355"/>
                <a:gridCol w="1109980"/>
                <a:gridCol w="1313815"/>
              </a:tblGrid>
              <a:tr h="541020">
                <a:tc rowSpan="2">
                  <a:txBody>
                    <a:bodyPr/>
                    <a:p>
                      <a:pPr indent="0" algn="ctr">
                        <a:buNone/>
                      </a:pP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Round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Affine Matrix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Affine Vector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</a:tr>
              <a:tr h="542290">
                <a:tc vMerge="1">
                  <a:tcPr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vMerge="1">
                  <a:tcPr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Matrix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Numbers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Matrix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Numbers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9276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SWAN64-K128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32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32X32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7/9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32X1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7/9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9276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SWAN64-K256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64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32X32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7/9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32X1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7/9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9149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SWAN128-K128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48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64X64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7/9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64X1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7/9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9276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SWAN128-K256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64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64X64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7/9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64X1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7/9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9276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SWAN256-K256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64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128X128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7/9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128X1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7/9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98805" y="22226"/>
            <a:ext cx="7886700" cy="1325563"/>
          </a:xfrm>
        </p:spPr>
        <p:txBody>
          <a:bodyPr>
            <a:normAutofit/>
          </a:bodyPr>
          <a:lstStyle/>
          <a:p>
            <a:r>
              <a:rPr lang="en-US" altLang="zh-CN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White-box implementation costs</a:t>
            </a:r>
            <a:r>
              <a:rPr lang="en-US" altLang="zh-CN"/>
              <a:t> </a:t>
            </a:r>
            <a:endParaRPr lang="en-US" altLang="zh-CN"/>
          </a:p>
        </p:txBody>
      </p:sp>
      <p:sp>
        <p:nvSpPr>
          <p:cNvPr id="5" name="文本框 4"/>
          <p:cNvSpPr txBox="1"/>
          <p:nvPr/>
        </p:nvSpPr>
        <p:spPr>
          <a:xfrm>
            <a:off x="183515" y="6073140"/>
            <a:ext cx="851662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400"/>
              <a:t>[1] A. Bogdanov and T. Isobe. White-box Cryptography Revisited: Space-Hard Ciphers, CCS 2015</a:t>
            </a:r>
            <a:endParaRPr lang="en-US" altLang="zh-CN" sz="1400"/>
          </a:p>
          <a:p>
            <a:pPr algn="l"/>
            <a:r>
              <a:rPr lang="en-US" altLang="zh-CN" sz="1400"/>
              <a:t>[2] </a:t>
            </a:r>
            <a:r>
              <a:rPr lang="en-US" altLang="zh-CN" sz="1400">
                <a:sym typeface="+mn-ea"/>
              </a:rPr>
              <a:t>A. Bogdanov et al. Towards Practical Whitebox Cryptography: Optimizing Efficiency and Space Hardness, AC 2016</a:t>
            </a:r>
            <a:endParaRPr lang="en-US" altLang="zh-CN" sz="1400"/>
          </a:p>
          <a:p>
            <a:pPr algn="l"/>
            <a:r>
              <a:rPr lang="en-US" altLang="zh-CN" sz="1400"/>
              <a:t>[3] </a:t>
            </a:r>
            <a:r>
              <a:rPr lang="en-US" altLang="zh-CN" sz="1400">
                <a:sym typeface="+mn-ea"/>
              </a:rPr>
              <a:t>A. Biryukov et al. Cryptographic Schemes Based on the ASASA Structure, AC 2014</a:t>
            </a:r>
            <a:endParaRPr lang="en-US" altLang="zh-CN" sz="1400"/>
          </a:p>
          <a:p>
            <a:pPr algn="l"/>
            <a:endParaRPr lang="en-US" altLang="zh-CN" sz="1400"/>
          </a:p>
        </p:txBody>
      </p:sp>
      <p:cxnSp>
        <p:nvCxnSpPr>
          <p:cNvPr id="6" name="直接连接符 11"/>
          <p:cNvCxnSpPr/>
          <p:nvPr/>
        </p:nvCxnSpPr>
        <p:spPr>
          <a:xfrm flipV="1">
            <a:off x="598576" y="1046796"/>
            <a:ext cx="7969073" cy="7622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表格 10"/>
          <p:cNvGraphicFramePr/>
          <p:nvPr/>
        </p:nvGraphicFramePr>
        <p:xfrm>
          <a:off x="325120" y="1214755"/>
          <a:ext cx="8493760" cy="477964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82955"/>
                <a:gridCol w="1485265"/>
                <a:gridCol w="1325880"/>
                <a:gridCol w="1360805"/>
                <a:gridCol w="1840230"/>
                <a:gridCol w="1698625"/>
              </a:tblGrid>
              <a:tr h="676275">
                <a:tc gridSpan="2"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White-box Implementation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WB Tables</a:t>
                      </a:r>
                      <a:endParaRPr 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（</a:t>
                      </a:r>
                      <a:r>
                        <a:rPr lang="en-US" sz="12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ms</a:t>
                      </a: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）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WB Table Size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Encryption</a:t>
                      </a:r>
                      <a:endParaRPr 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（cycles per block）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Decryption</a:t>
                      </a:r>
                      <a:endParaRPr 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（cycles per block）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6540">
                <a:tc rowSpan="9"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Weak</a:t>
                      </a:r>
                      <a:endParaRPr 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SWAN64-K128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546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470KB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1726740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1835078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5905">
                <a:tc vMerge="1">
                  <a:tcPr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SWAN64-K256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1086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928KB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3674112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3710829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7175">
                <a:tc vMerge="1">
                  <a:tcPr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SWAN128-K128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2432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2736KB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4762589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4725159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6540">
                <a:tc vMerge="1">
                  <a:tcPr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SWAN128-K256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3291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3640KB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6313290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6385419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6540">
                <a:tc vMerge="1">
                  <a:tcPr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SWAN256-K256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12755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14472KB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11870982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12049519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5905">
                <a:tc vMerge="1">
                  <a:tcPr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SM4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-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400KB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-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-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6540">
                <a:tc vMerge="1">
                  <a:tcPr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AES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-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770KB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-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-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6540">
                <a:tc vMerge="1">
                  <a:tcPr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SPACE-16[1]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-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918KB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-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-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6540">
                <a:tc vMerge="1">
                  <a:tcPr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SPNbox-16[2]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-</a:t>
                      </a:r>
                      <a:endParaRPr 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132KB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-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-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5905">
                <a:tc rowSpan="7"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Strong</a:t>
                      </a:r>
                      <a:endParaRPr 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SWAN64-K128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560</a:t>
                      </a:r>
                      <a:endParaRPr 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538KB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2169435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2123928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6540">
                <a:tc vMerge="1">
                  <a:tcPr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SWAN64-K256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1128</a:t>
                      </a:r>
                      <a:endParaRPr 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1063KB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4300986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4307686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7175">
                <a:tc vMerge="1">
                  <a:tcPr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SWAN128-K128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2474</a:t>
                      </a:r>
                      <a:endParaRPr 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3128KB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5545943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5488288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6540">
                <a:tc vMerge="1">
                  <a:tcPr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SWAN128-K256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3299</a:t>
                      </a:r>
                      <a:endParaRPr 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4163KB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7377358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7384269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5905">
                <a:tc vMerge="1">
                  <a:tcPr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SWAN256-K256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12835</a:t>
                      </a:r>
                      <a:endParaRPr 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16539KB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13821364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14295731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6540">
                <a:tc vMerge="1">
                  <a:tcPr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ASASA-64[3]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-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2MB~9MB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-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-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6540">
                <a:tc vMerge="1">
                  <a:tcPr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ASASA-128[3]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  <a:cs typeface="等线" panose="02010600030101010101" charset="-122"/>
                        </a:rPr>
                        <a:t>-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8MB~20GB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-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-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White-Box experiments on Android</a:t>
            </a:r>
            <a:endParaRPr lang="en-US" altLang="zh-CN"/>
          </a:p>
        </p:txBody>
      </p:sp>
      <p:cxnSp>
        <p:nvCxnSpPr>
          <p:cNvPr id="6" name="直接连接符 11"/>
          <p:cNvCxnSpPr/>
          <p:nvPr/>
        </p:nvCxnSpPr>
        <p:spPr>
          <a:xfrm flipV="1">
            <a:off x="628421" y="1314766"/>
            <a:ext cx="7969073" cy="7622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对象 2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438785" y="1565275"/>
          <a:ext cx="8348345" cy="40335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r:id="rId1" imgW="10172700" imgH="4914900" progId="Excel.Sheet.12">
                  <p:embed/>
                </p:oleObj>
              </mc:Choice>
              <mc:Fallback>
                <p:oleObj name="" r:id="rId1" imgW="10172700" imgH="4914900" progId="Excel.Sheet.12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38785" y="1565275"/>
                        <a:ext cx="8348345" cy="40335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/>
          <p:cNvSpPr txBox="1"/>
          <p:nvPr/>
        </p:nvSpPr>
        <p:spPr>
          <a:xfrm>
            <a:off x="628650" y="5841365"/>
            <a:ext cx="807402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400"/>
              <a:t>*wbsm4 and weak_wbswan64 are comparable because they are on the same white-box security level (O(2</a:t>
            </a:r>
            <a:r>
              <a:rPr lang="en-US" altLang="zh-CN" sz="1400" baseline="30000"/>
              <a:t>32</a:t>
            </a:r>
            <a:r>
              <a:rPr lang="en-US" altLang="zh-CN" sz="1400"/>
              <a:t>))</a:t>
            </a:r>
            <a:endParaRPr lang="en-US" altLang="zh-CN" sz="140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dirty="0" smtClean="0"/>
              <a:t>Outlines</a:t>
            </a:r>
            <a:endParaRPr lang="en-US" altLang="zh-CN" sz="3200" dirty="0" smtClean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8313" y="1678511"/>
            <a:ext cx="8229600" cy="4714875"/>
          </a:xfrm>
        </p:spPr>
        <p:txBody>
          <a:bodyPr/>
          <a:lstStyle/>
          <a:p>
            <a:endParaRPr lang="en-US" altLang="zh-CN" sz="2400" dirty="0" smtClean="0"/>
          </a:p>
          <a:p>
            <a:r>
              <a:rPr lang="en-US" altLang="zh-CN" sz="2400" dirty="0" smtClean="0"/>
              <a:t>Design background</a:t>
            </a:r>
            <a:endParaRPr lang="en-US" altLang="zh-CN" sz="2400" dirty="0" smtClean="0"/>
          </a:p>
          <a:p>
            <a:endParaRPr lang="en-US" altLang="zh-CN" dirty="0"/>
          </a:p>
          <a:p>
            <a:r>
              <a:rPr lang="en-US" altLang="zh-CN" sz="2400" dirty="0" smtClean="0">
                <a:solidFill>
                  <a:schemeClr val="tx1"/>
                </a:solidFill>
              </a:rPr>
              <a:t>Our proposal: SWAN</a:t>
            </a:r>
            <a:endParaRPr lang="en-US" altLang="zh-CN" sz="2400" dirty="0" smtClean="0"/>
          </a:p>
          <a:p>
            <a:endParaRPr lang="en-US" altLang="zh-CN" sz="2400" dirty="0" smtClean="0"/>
          </a:p>
          <a:p>
            <a:r>
              <a:rPr lang="en-US" altLang="zh-CN" sz="2400" dirty="0" smtClean="0">
                <a:solidFill>
                  <a:srgbClr val="FF0000"/>
                </a:solidFill>
              </a:rPr>
              <a:t>Conclusion</a:t>
            </a:r>
            <a:endParaRPr lang="en-US" altLang="zh-CN" sz="2400" dirty="0" smtClean="0"/>
          </a:p>
          <a:p>
            <a:endParaRPr lang="en-US" altLang="zh-CN" dirty="0" smtClean="0"/>
          </a:p>
        </p:txBody>
      </p:sp>
      <p:cxnSp>
        <p:nvCxnSpPr>
          <p:cNvPr id="5" name="直接连接符 4"/>
          <p:cNvCxnSpPr/>
          <p:nvPr/>
        </p:nvCxnSpPr>
        <p:spPr>
          <a:xfrm flipV="1">
            <a:off x="587463" y="1415917"/>
            <a:ext cx="7969073" cy="7622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" name="图片 3" descr="032f6b4c3e3da0cbfab4e391ebf1f035[1]"/>
          <p:cNvPicPr>
            <a:picLocks noChangeAspect="1"/>
          </p:cNvPicPr>
          <p:nvPr/>
        </p:nvPicPr>
        <p:blipFill>
          <a:blip r:embed="rId1">
            <a:clrChange>
              <a:clrFrom>
                <a:srgbClr val="F6F6F6">
                  <a:alpha val="100000"/>
                </a:srgbClr>
              </a:clrFrom>
              <a:clrTo>
                <a:srgbClr val="F6F6F6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996194" y="3228101"/>
            <a:ext cx="3601196" cy="341388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Conclusion</a:t>
            </a:r>
            <a:endParaRPr lang="en-US" altLang="zh-CN" sz="3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Affine networks (ASASA) are necessary for white-box implementation</a:t>
            </a:r>
            <a:endParaRPr lang="en-US" altLang="zh-CN" dirty="0"/>
          </a:p>
          <a:p>
            <a:pPr lvl="1"/>
            <a:r>
              <a:rPr lang="en-US" altLang="zh-CN" dirty="0"/>
              <a:t>either SPACE-like or Chow-like</a:t>
            </a:r>
            <a:endParaRPr lang="en-US" altLang="zh-CN" dirty="0"/>
          </a:p>
          <a:p>
            <a:pPr lvl="1"/>
            <a:endParaRPr lang="en-US" altLang="zh-CN" dirty="0"/>
          </a:p>
          <a:p>
            <a:pPr lvl="0"/>
            <a:r>
              <a:rPr lang="en-US" altLang="zh-CN" dirty="0"/>
              <a:t>SWAN </a:t>
            </a:r>
            <a:r>
              <a:rPr lang="en-US" altLang="zh-CN" dirty="0" smtClean="0"/>
              <a:t>considers </a:t>
            </a:r>
            <a:r>
              <a:rPr lang="en-US" altLang="zh-CN" dirty="0"/>
              <a:t>lightweight components</a:t>
            </a:r>
            <a:endParaRPr lang="en-US" altLang="zh-CN" dirty="0"/>
          </a:p>
          <a:p>
            <a:pPr lvl="1"/>
            <a:r>
              <a:rPr lang="en-US" altLang="zh-CN" dirty="0" err="1"/>
              <a:t>bitslicing</a:t>
            </a:r>
            <a:r>
              <a:rPr lang="en-US" altLang="zh-CN" dirty="0"/>
              <a:t> software</a:t>
            </a:r>
            <a:endParaRPr lang="en-US" altLang="zh-CN" dirty="0"/>
          </a:p>
          <a:p>
            <a:pPr lvl="1"/>
            <a:r>
              <a:rPr lang="en-US" altLang="zh-CN" dirty="0"/>
              <a:t>serial/parallel hardware</a:t>
            </a:r>
            <a:endParaRPr lang="en-US" altLang="zh-CN" dirty="0"/>
          </a:p>
          <a:p>
            <a:pPr lvl="1"/>
            <a:endParaRPr lang="en-US" altLang="zh-CN" dirty="0"/>
          </a:p>
          <a:p>
            <a:pPr lvl="0"/>
            <a:r>
              <a:rPr lang="en-US" altLang="zh-CN" sz="2800" dirty="0"/>
              <a:t>How far SWAN can go in the white-box model needs more investigations</a:t>
            </a:r>
            <a:endParaRPr lang="en-US" altLang="zh-CN" dirty="0"/>
          </a:p>
          <a:p>
            <a:pPr lvl="0"/>
            <a:endParaRPr lang="en-US" altLang="zh-CN" dirty="0"/>
          </a:p>
        </p:txBody>
      </p:sp>
      <p:cxnSp>
        <p:nvCxnSpPr>
          <p:cNvPr id="4" name="直接连接符 11"/>
          <p:cNvCxnSpPr/>
          <p:nvPr/>
        </p:nvCxnSpPr>
        <p:spPr>
          <a:xfrm flipV="1">
            <a:off x="598576" y="1340801"/>
            <a:ext cx="7969073" cy="7622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If SWAN fails?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27050" y="1746885"/>
            <a:ext cx="7886700" cy="4351338"/>
          </a:xfrm>
        </p:spPr>
        <p:txBody>
          <a:bodyPr/>
          <a:lstStyle/>
          <a:p>
            <a:r>
              <a:rPr lang="en-US" altLang="zh-CN"/>
              <a:t>There should be a better design with black-box and white-box friendly balance.</a:t>
            </a:r>
            <a:endParaRPr lang="en-US" altLang="zh-CN"/>
          </a:p>
        </p:txBody>
      </p:sp>
      <p:cxnSp>
        <p:nvCxnSpPr>
          <p:cNvPr id="4" name="直接连接符 11"/>
          <p:cNvCxnSpPr/>
          <p:nvPr/>
        </p:nvCxnSpPr>
        <p:spPr>
          <a:xfrm flipV="1">
            <a:off x="598576" y="1340801"/>
            <a:ext cx="7969073" cy="7622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7050" y="3145155"/>
            <a:ext cx="3893185" cy="25749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0885" y="3145155"/>
            <a:ext cx="3974465" cy="257556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111885" y="452120"/>
            <a:ext cx="719010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/>
              <a:t>Thanks for your attention! Comments are welcome!</a:t>
            </a:r>
            <a:endParaRPr lang="en-US" altLang="zh-CN" sz="24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0795" y="1274445"/>
            <a:ext cx="6581775" cy="430847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1955" y="5866130"/>
            <a:ext cx="6070600" cy="73025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practical </a:t>
            </a:r>
            <a:r>
              <a:rPr lang="en-US" altLang="zh-CN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issues </a:t>
            </a:r>
            <a:r>
              <a:rPr lang="en-US" altLang="zh-CN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of key protection</a:t>
            </a:r>
            <a:endParaRPr lang="en-US" altLang="zh-CN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0000" lnSpcReduction="20000"/>
          </a:bodyPr>
          <a:lstStyle/>
          <a:p>
            <a:r>
              <a:rPr lang="en-US" altLang="zh-CN" dirty="0"/>
              <a:t>Who pay more attentions to key protection?</a:t>
            </a:r>
            <a:endParaRPr lang="en-US" altLang="zh-CN" dirty="0"/>
          </a:p>
          <a:p>
            <a:pPr lvl="1"/>
            <a:r>
              <a:rPr lang="en-US" altLang="zh-CN" dirty="0">
                <a:solidFill>
                  <a:srgbClr val="FF0000"/>
                </a:solidFill>
                <a:sym typeface="+mn-ea"/>
              </a:rPr>
              <a:t>Hardware </a:t>
            </a:r>
            <a:r>
              <a:rPr lang="en-US" altLang="zh-CN" dirty="0" smtClean="0">
                <a:solidFill>
                  <a:srgbClr val="FF0000"/>
                </a:solidFill>
                <a:sym typeface="+mn-ea"/>
              </a:rPr>
              <a:t>manufacturers</a:t>
            </a:r>
            <a:endParaRPr lang="en-US" altLang="zh-CN" dirty="0" smtClean="0">
              <a:solidFill>
                <a:srgbClr val="FF0000"/>
              </a:solidFill>
              <a:sym typeface="+mn-ea"/>
            </a:endParaRPr>
          </a:p>
          <a:p>
            <a:pPr lvl="1"/>
            <a:r>
              <a:rPr lang="en-US" altLang="zh-CN" dirty="0">
                <a:solidFill>
                  <a:srgbClr val="FF0000"/>
                </a:solidFill>
                <a:sym typeface="+mn-ea"/>
              </a:rPr>
              <a:t>Operating systems</a:t>
            </a:r>
            <a:endParaRPr lang="en-US" altLang="zh-CN" dirty="0">
              <a:solidFill>
                <a:srgbClr val="FF0000"/>
              </a:solidFill>
            </a:endParaRPr>
          </a:p>
          <a:p>
            <a:pPr lvl="1"/>
            <a:r>
              <a:rPr lang="en-US" altLang="zh-CN" dirty="0">
                <a:solidFill>
                  <a:srgbClr val="FF0000"/>
                </a:solidFill>
              </a:rPr>
              <a:t>Software </a:t>
            </a:r>
            <a:r>
              <a:rPr lang="en-US" altLang="zh-CN" dirty="0" smtClean="0">
                <a:solidFill>
                  <a:srgbClr val="FF0000"/>
                </a:solidFill>
              </a:rPr>
              <a:t>developers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pPr lvl="1"/>
            <a:endParaRPr lang="en-US" altLang="zh-CN" dirty="0" smtClean="0">
              <a:solidFill>
                <a:srgbClr val="FF0000"/>
              </a:solidFill>
            </a:endParaRPr>
          </a:p>
          <a:p>
            <a:pPr lvl="0"/>
            <a:r>
              <a:rPr lang="en-US" altLang="zh-CN" sz="2800" dirty="0" smtClean="0">
                <a:solidFill>
                  <a:srgbClr val="FF0000"/>
                </a:solidFill>
              </a:rPr>
              <a:t>Rely on the Kerckhoffs's principle</a:t>
            </a:r>
            <a:endParaRPr lang="en-US" altLang="zh-CN" dirty="0"/>
          </a:p>
          <a:p>
            <a:pPr lvl="1"/>
            <a:r>
              <a:rPr lang="en-US" altLang="zh-CN" dirty="0">
                <a:solidFill>
                  <a:schemeClr val="tx1"/>
                </a:solidFill>
                <a:sym typeface="+mn-ea"/>
              </a:rPr>
              <a:t>Algorithm designers</a:t>
            </a:r>
            <a:endParaRPr lang="en-US" altLang="zh-CN" dirty="0">
              <a:solidFill>
                <a:srgbClr val="FF0000"/>
              </a:solidFill>
            </a:endParaRPr>
          </a:p>
          <a:p>
            <a:pPr lvl="1"/>
            <a:r>
              <a:rPr lang="en-US" altLang="zh-CN" dirty="0"/>
              <a:t>End users</a:t>
            </a:r>
            <a:endParaRPr lang="en-US" altLang="zh-CN" dirty="0"/>
          </a:p>
          <a:p>
            <a:pPr lvl="1"/>
            <a:endParaRPr lang="en-US" altLang="zh-CN" dirty="0"/>
          </a:p>
          <a:p>
            <a:pPr lvl="0"/>
            <a:r>
              <a:rPr lang="en-US" altLang="zh-CN" sz="2800" dirty="0"/>
              <a:t>For massive-user applications, it is an issue</a:t>
            </a:r>
            <a:endParaRPr lang="en-US" altLang="zh-CN" sz="2800" dirty="0"/>
          </a:p>
          <a:p>
            <a:pPr lvl="1"/>
            <a:r>
              <a:rPr lang="en-US" altLang="zh-CN" sz="2400" dirty="0"/>
              <a:t>Costs</a:t>
            </a:r>
            <a:endParaRPr lang="en-US" altLang="zh-CN" sz="2400" dirty="0"/>
          </a:p>
          <a:p>
            <a:pPr lvl="1"/>
            <a:r>
              <a:rPr lang="en-US" altLang="zh-CN" sz="2400" dirty="0" smtClean="0"/>
              <a:t>Interoperability</a:t>
            </a:r>
            <a:endParaRPr lang="en-US" altLang="zh-CN" sz="2400" dirty="0"/>
          </a:p>
          <a:p>
            <a:pPr lvl="1"/>
            <a:r>
              <a:rPr lang="en-US" altLang="zh-CN" sz="2400" dirty="0" smtClean="0"/>
              <a:t>Device compatibility </a:t>
            </a:r>
            <a:endParaRPr lang="en-US" altLang="zh-CN" dirty="0"/>
          </a:p>
          <a:p>
            <a:pPr lvl="1"/>
            <a:endParaRPr lang="en-US" altLang="zh-CN" dirty="0"/>
          </a:p>
        </p:txBody>
      </p:sp>
      <p:cxnSp>
        <p:nvCxnSpPr>
          <p:cNvPr id="6" name="直接连接符 5"/>
          <p:cNvCxnSpPr/>
          <p:nvPr/>
        </p:nvCxnSpPr>
        <p:spPr>
          <a:xfrm flipV="1">
            <a:off x="587463" y="1415917"/>
            <a:ext cx="7969073" cy="7622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adversary model of binay codes</a:t>
            </a:r>
            <a:endParaRPr lang="en-US" altLang="zh-CN" sz="32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矩形 4"/>
          <p:cNvSpPr/>
          <p:nvPr/>
        </p:nvSpPr>
        <p:spPr>
          <a:xfrm>
            <a:off x="1277096" y="3769984"/>
            <a:ext cx="1644898" cy="91440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Programming</a:t>
            </a:r>
            <a:endParaRPr lang="zh-CN" altLang="en-US" dirty="0"/>
          </a:p>
        </p:txBody>
      </p:sp>
      <p:sp>
        <p:nvSpPr>
          <p:cNvPr id="6" name="右箭头 5"/>
          <p:cNvSpPr/>
          <p:nvPr/>
        </p:nvSpPr>
        <p:spPr>
          <a:xfrm>
            <a:off x="2921994" y="4076487"/>
            <a:ext cx="786690" cy="301394"/>
          </a:xfrm>
          <a:prstGeom prst="right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下箭头 6"/>
          <p:cNvSpPr/>
          <p:nvPr/>
        </p:nvSpPr>
        <p:spPr>
          <a:xfrm>
            <a:off x="1942463" y="2906668"/>
            <a:ext cx="314164" cy="863316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1519899" y="2505652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Algorithm</a:t>
            </a:r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2965315" y="3707155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Code</a:t>
            </a:r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3744443" y="3769984"/>
            <a:ext cx="1644898" cy="914400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Compiling</a:t>
            </a:r>
            <a:endParaRPr lang="zh-CN" altLang="en-US" dirty="0"/>
          </a:p>
        </p:txBody>
      </p:sp>
      <p:sp>
        <p:nvSpPr>
          <p:cNvPr id="11" name="下箭头 10"/>
          <p:cNvSpPr/>
          <p:nvPr/>
        </p:nvSpPr>
        <p:spPr>
          <a:xfrm>
            <a:off x="4410102" y="2906668"/>
            <a:ext cx="314164" cy="863316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3875227" y="2524296"/>
            <a:ext cx="14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Obfuscation</a:t>
            </a:r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6211790" y="3769984"/>
            <a:ext cx="1644898" cy="914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rgbClr val="FF0000"/>
                </a:solidFill>
              </a:rPr>
              <a:t>Executing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4" name="右箭头 13"/>
          <p:cNvSpPr/>
          <p:nvPr/>
        </p:nvSpPr>
        <p:spPr>
          <a:xfrm>
            <a:off x="5389341" y="4076487"/>
            <a:ext cx="786690" cy="301394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5397149" y="3707155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Binary</a:t>
            </a:r>
            <a:endParaRPr lang="zh-CN" altLang="en-US" dirty="0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52596" y="2934255"/>
            <a:ext cx="763285" cy="757063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930621" y="1592375"/>
            <a:ext cx="7304984" cy="3223387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1" name="直接连接符 20"/>
          <p:cNvCxnSpPr/>
          <p:nvPr/>
        </p:nvCxnSpPr>
        <p:spPr>
          <a:xfrm flipV="1">
            <a:off x="587463" y="1333816"/>
            <a:ext cx="7969073" cy="7622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左箭头 1"/>
          <p:cNvSpPr/>
          <p:nvPr/>
        </p:nvSpPr>
        <p:spPr>
          <a:xfrm>
            <a:off x="4782457" y="3204069"/>
            <a:ext cx="1870139" cy="268514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5319821" y="2896015"/>
            <a:ext cx="795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mtClean="0"/>
              <a:t>Debug</a:t>
            </a:r>
            <a:endParaRPr lang="zh-CN" altLang="en-US" dirty="0"/>
          </a:p>
        </p:txBody>
      </p:sp>
      <p:sp>
        <p:nvSpPr>
          <p:cNvPr id="23" name="左箭头 22"/>
          <p:cNvSpPr/>
          <p:nvPr/>
        </p:nvSpPr>
        <p:spPr>
          <a:xfrm>
            <a:off x="2398295" y="3197473"/>
            <a:ext cx="1870139" cy="268514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文本框 23"/>
          <p:cNvSpPr txBox="1"/>
          <p:nvPr/>
        </p:nvSpPr>
        <p:spPr>
          <a:xfrm>
            <a:off x="2296607" y="2877611"/>
            <a:ext cx="20846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mtClean="0"/>
              <a:t>Reverse Engineering</a:t>
            </a:r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1095829" y="5255772"/>
            <a:ext cx="181267" cy="195943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文本框 24"/>
          <p:cNvSpPr txBox="1"/>
          <p:nvPr/>
        </p:nvSpPr>
        <p:spPr>
          <a:xfrm>
            <a:off x="1326431" y="5169077"/>
            <a:ext cx="2143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Trusted environment</a:t>
            </a:r>
            <a:endParaRPr kumimoji="1" lang="zh-CN" altLang="en-US" dirty="0"/>
          </a:p>
        </p:txBody>
      </p:sp>
      <p:sp>
        <p:nvSpPr>
          <p:cNvPr id="26" name="矩形 25"/>
          <p:cNvSpPr/>
          <p:nvPr/>
        </p:nvSpPr>
        <p:spPr>
          <a:xfrm>
            <a:off x="3513841" y="5250497"/>
            <a:ext cx="181267" cy="195943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7" name="文本框 26"/>
          <p:cNvSpPr txBox="1"/>
          <p:nvPr/>
        </p:nvSpPr>
        <p:spPr>
          <a:xfrm>
            <a:off x="3744443" y="5173392"/>
            <a:ext cx="2147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Neutral environment</a:t>
            </a:r>
            <a:endParaRPr kumimoji="1" lang="zh-CN" altLang="en-US" dirty="0"/>
          </a:p>
        </p:txBody>
      </p:sp>
      <p:sp>
        <p:nvSpPr>
          <p:cNvPr id="28" name="矩形 27"/>
          <p:cNvSpPr/>
          <p:nvPr/>
        </p:nvSpPr>
        <p:spPr>
          <a:xfrm>
            <a:off x="5908788" y="5247895"/>
            <a:ext cx="181267" cy="19594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9" name="文本框 28"/>
          <p:cNvSpPr txBox="1"/>
          <p:nvPr/>
        </p:nvSpPr>
        <p:spPr>
          <a:xfrm>
            <a:off x="6139390" y="5173212"/>
            <a:ext cx="2096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Hostile environment</a:t>
            </a:r>
            <a:endParaRPr kumimoji="1" lang="zh-CN" altLang="en-US" dirty="0"/>
          </a:p>
        </p:txBody>
      </p:sp>
      <p:sp>
        <p:nvSpPr>
          <p:cNvPr id="18" name="文本框 17"/>
          <p:cNvSpPr txBox="1"/>
          <p:nvPr/>
        </p:nvSpPr>
        <p:spPr>
          <a:xfrm>
            <a:off x="930621" y="5870059"/>
            <a:ext cx="75607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u="sng" dirty="0" smtClean="0"/>
              <a:t>In software implementations, algorithm is the last defense!</a:t>
            </a:r>
            <a:endParaRPr lang="zh-CN" altLang="en-US" sz="2400" u="sng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K-Hunt key recovery tools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p>
            <a:r>
              <a:rPr lang="en-US" altLang="zh-CN"/>
              <a:t>Recently published by sjtu Li et al. @ccs 2018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Finding insecure key from cryptographic libraries</a:t>
            </a:r>
            <a:endParaRPr lang="en-US" altLang="zh-CN"/>
          </a:p>
          <a:p>
            <a:pPr lvl="1"/>
            <a:r>
              <a:rPr lang="en-US" altLang="zh-CN"/>
              <a:t>open-source: openssl, mbedtls</a:t>
            </a:r>
            <a:endParaRPr lang="en-US" altLang="zh-CN"/>
          </a:p>
          <a:p>
            <a:pPr lvl="1"/>
            <a:r>
              <a:rPr lang="en-US" altLang="zh-CN"/>
              <a:t>commercial: 7zip</a:t>
            </a:r>
            <a:endParaRPr lang="en-US" altLang="zh-CN"/>
          </a:p>
          <a:p>
            <a:pPr lvl="1"/>
            <a:endParaRPr lang="en-US" altLang="zh-CN"/>
          </a:p>
          <a:p>
            <a:pPr lvl="0"/>
            <a:r>
              <a:rPr lang="en-US" altLang="zh-CN"/>
              <a:t>Results are negative</a:t>
            </a:r>
            <a:endParaRPr lang="en-US" altLang="zh-CN"/>
          </a:p>
          <a:p>
            <a:pPr lvl="0"/>
            <a:endParaRPr lang="en-US" altLang="zh-CN"/>
          </a:p>
        </p:txBody>
      </p:sp>
      <p:cxnSp>
        <p:nvCxnSpPr>
          <p:cNvPr id="21" name="直接连接符 20"/>
          <p:cNvCxnSpPr/>
          <p:nvPr/>
        </p:nvCxnSpPr>
        <p:spPr>
          <a:xfrm flipV="1">
            <a:off x="587463" y="1333816"/>
            <a:ext cx="7969073" cy="7622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5" name="内容占位符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4573270" y="1413510"/>
            <a:ext cx="4195445" cy="517588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A Practical Case: Trustonic TEE + Intertrust Whitecryption</a:t>
            </a:r>
            <a:endParaRPr lang="en-US" altLang="zh-CN" sz="24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7500" lnSpcReduction="10000"/>
          </a:bodyPr>
          <a:lstStyle/>
          <a:p>
            <a:r>
              <a:rPr kumimoji="1" lang="en-US" altLang="zh-CN" sz="2800" dirty="0" smtClean="0">
                <a:sym typeface="+mn-ea"/>
              </a:rPr>
              <a:t>TEE is a hardware-supported trusted computing basis</a:t>
            </a:r>
            <a:endParaRPr kumimoji="1" lang="en-US" altLang="zh-CN" sz="2800" dirty="0" smtClean="0">
              <a:sym typeface="+mn-ea"/>
            </a:endParaRPr>
          </a:p>
          <a:p>
            <a:pPr lvl="1"/>
            <a:r>
              <a:rPr kumimoji="1" lang="en-US" altLang="zh-CN" sz="2800" dirty="0" smtClean="0">
                <a:sym typeface="+mn-ea"/>
              </a:rPr>
              <a:t>Standardized by </a:t>
            </a:r>
            <a:r>
              <a:rPr kumimoji="1" lang="en-US" altLang="zh-CN" sz="2800" dirty="0" err="1" smtClean="0">
                <a:sym typeface="+mn-ea"/>
              </a:rPr>
              <a:t>Globleplatform</a:t>
            </a:r>
            <a:endParaRPr kumimoji="1" lang="en-US" altLang="zh-CN" sz="2800" dirty="0" smtClean="0"/>
          </a:p>
          <a:p>
            <a:pPr lvl="1"/>
            <a:r>
              <a:rPr kumimoji="1" lang="en-US" altLang="zh-CN" sz="2800" dirty="0" smtClean="0">
                <a:sym typeface="+mn-ea"/>
              </a:rPr>
              <a:t>Supported by ARM, Intel, MTK, HUAWEI, STM, etc.</a:t>
            </a:r>
            <a:endParaRPr kumimoji="1" lang="en-US" altLang="zh-CN" sz="2800" dirty="0" smtClean="0">
              <a:sym typeface="+mn-ea"/>
            </a:endParaRPr>
          </a:p>
          <a:p>
            <a:pPr lvl="1"/>
            <a:endParaRPr kumimoji="1" lang="en-US" altLang="zh-CN" sz="2800" dirty="0"/>
          </a:p>
          <a:p>
            <a:r>
              <a:rPr kumimoji="1" lang="en-US" altLang="zh-CN" sz="2800" dirty="0" smtClean="0">
                <a:sym typeface="+mn-ea"/>
              </a:rPr>
              <a:t>Since TEE is hardware-related, it also needs a software backup while the target device cannot support TEE</a:t>
            </a:r>
            <a:endParaRPr kumimoji="1" lang="en-US" altLang="zh-CN" sz="2800" dirty="0" smtClean="0">
              <a:sym typeface="+mn-ea"/>
            </a:endParaRPr>
          </a:p>
          <a:p>
            <a:endParaRPr kumimoji="1" lang="en-US" altLang="zh-CN" sz="2800" dirty="0"/>
          </a:p>
          <a:p>
            <a:r>
              <a:rPr kumimoji="1" lang="en-US" altLang="zh-CN" sz="2800" dirty="0" smtClean="0">
                <a:sym typeface="+mn-ea"/>
              </a:rPr>
              <a:t>For device compatibility, </a:t>
            </a:r>
            <a:r>
              <a:rPr kumimoji="1" lang="en-US" altLang="zh-CN" sz="2800" dirty="0" err="1" smtClean="0">
                <a:sym typeface="+mn-ea"/>
              </a:rPr>
              <a:t>Trustonic</a:t>
            </a:r>
            <a:r>
              <a:rPr kumimoji="1" lang="en-US" altLang="zh-CN" sz="2800" dirty="0" smtClean="0">
                <a:sym typeface="+mn-ea"/>
              </a:rPr>
              <a:t> uses </a:t>
            </a:r>
            <a:r>
              <a:rPr kumimoji="1" lang="en-US" altLang="zh-CN" sz="2800" dirty="0" err="1" smtClean="0">
                <a:sym typeface="+mn-ea"/>
              </a:rPr>
              <a:t>Intertrust</a:t>
            </a:r>
            <a:r>
              <a:rPr kumimoji="1" lang="en-US" altLang="zh-CN" sz="2800" dirty="0" smtClean="0">
                <a:sym typeface="+mn-ea"/>
              </a:rPr>
              <a:t> </a:t>
            </a:r>
            <a:r>
              <a:rPr kumimoji="1" lang="en-US" altLang="zh-CN" sz="2800" dirty="0" err="1" smtClean="0">
                <a:sym typeface="+mn-ea"/>
              </a:rPr>
              <a:t>Whitecryption</a:t>
            </a:r>
            <a:r>
              <a:rPr kumimoji="1" lang="en-US" altLang="zh-CN" sz="2800" dirty="0" smtClean="0">
                <a:sym typeface="+mn-ea"/>
              </a:rPr>
              <a:t> as the software solution for its TEE product</a:t>
            </a:r>
            <a:endParaRPr kumimoji="1" lang="en-US" altLang="zh-CN" sz="2800" dirty="0" smtClean="0">
              <a:sym typeface="+mn-ea"/>
            </a:endParaRPr>
          </a:p>
          <a:p>
            <a:endParaRPr kumimoji="1" lang="en-US" altLang="zh-CN" sz="2800" dirty="0"/>
          </a:p>
          <a:p>
            <a:endParaRPr lang="zh-CN" altLang="en-US" dirty="0"/>
          </a:p>
        </p:txBody>
      </p:sp>
      <p:cxnSp>
        <p:nvCxnSpPr>
          <p:cNvPr id="5" name="直接连接符 4"/>
          <p:cNvCxnSpPr/>
          <p:nvPr/>
        </p:nvCxnSpPr>
        <p:spPr>
          <a:xfrm flipV="1">
            <a:off x="628738" y="1362577"/>
            <a:ext cx="7969073" cy="7622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tags/tag1.xml><?xml version="1.0" encoding="utf-8"?>
<p:tagLst xmlns:p="http://schemas.openxmlformats.org/presentationml/2006/main">
  <p:tag name="KSO_WM_TAG_VERSION" val="1.0"/>
  <p:tag name="KSO_WM_TEMPLATE_CATEGORY" val="custom"/>
  <p:tag name="KSO_WM_TEMPLATE_INDEX" val="20187308"/>
</p:tagLst>
</file>

<file path=ppt/tags/tag2.xml><?xml version="1.0" encoding="utf-8"?>
<p:tagLst xmlns:p="http://schemas.openxmlformats.org/presentationml/2006/main">
  <p:tag name="KSO_WM_TAG_VERSION" val="1.0"/>
  <p:tag name="KSO_WM_TEMPLATE_CATEGORY" val="custom"/>
  <p:tag name="KSO_WM_TEMPLATE_INDEX" val="20187308"/>
</p:tagLst>
</file>

<file path=ppt/tags/tag3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20187308"/>
  <p:tag name="KSO_WM_TEMPLATE_THUMBS_INDEX" val="1、2、3、6、8、10、11、12、15"/>
</p:tagLst>
</file>

<file path=ppt/theme/theme1.xml><?xml version="1.0" encoding="utf-8"?>
<a:theme xmlns:a="http://schemas.openxmlformats.org/drawingml/2006/main" name="Office 主题​​">
  <a:themeElements>
    <a:clrScheme name="2019空白演示文档">
      <a:dk1>
        <a:srgbClr val="000000"/>
      </a:dk1>
      <a:lt1>
        <a:srgbClr val="FFFFFF"/>
      </a:lt1>
      <a:dk2>
        <a:srgbClr val="E6E4E4"/>
      </a:dk2>
      <a:lt2>
        <a:srgbClr val="FFFFFF"/>
      </a:lt2>
      <a:accent1>
        <a:srgbClr val="477DEA"/>
      </a:accent1>
      <a:accent2>
        <a:srgbClr val="9B9B9B"/>
      </a:accent2>
      <a:accent3>
        <a:srgbClr val="F3B745"/>
      </a:accent3>
      <a:accent4>
        <a:srgbClr val="477EE7"/>
      </a:accent4>
      <a:accent5>
        <a:srgbClr val="4BA151"/>
      </a:accent5>
      <a:accent6>
        <a:srgbClr val="E9403C"/>
      </a:accent6>
      <a:hlink>
        <a:srgbClr val="0563C1"/>
      </a:hlink>
      <a:folHlink>
        <a:srgbClr val="954D72"/>
      </a:folHlink>
    </a:clrScheme>
    <a:fontScheme name="2019空白演示文档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2019空白演示文档">
    <a:dk1>
      <a:srgbClr val="000000"/>
    </a:dk1>
    <a:lt1>
      <a:srgbClr val="FFFFFF"/>
    </a:lt1>
    <a:dk2>
      <a:srgbClr val="E6E4E4"/>
    </a:dk2>
    <a:lt2>
      <a:srgbClr val="FFFFFF"/>
    </a:lt2>
    <a:accent1>
      <a:srgbClr val="477DEA"/>
    </a:accent1>
    <a:accent2>
      <a:srgbClr val="9B9B9B"/>
    </a:accent2>
    <a:accent3>
      <a:srgbClr val="F3B745"/>
    </a:accent3>
    <a:accent4>
      <a:srgbClr val="477EE7"/>
    </a:accent4>
    <a:accent5>
      <a:srgbClr val="4BA151"/>
    </a:accent5>
    <a:accent6>
      <a:srgbClr val="E9403C"/>
    </a:accent6>
    <a:hlink>
      <a:srgbClr val="0563C1"/>
    </a:hlink>
    <a:folHlink>
      <a:srgbClr val="954D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15003</Words>
  <Application>WPS 演示</Application>
  <PresentationFormat>全屏显示(4:3)</PresentationFormat>
  <Paragraphs>1704</Paragraphs>
  <Slides>58</Slides>
  <Notes>2</Notes>
  <HiddenSlides>0</HiddenSlides>
  <MMClips>0</MMClips>
  <ScaleCrop>false</ScaleCrop>
  <HeadingPairs>
    <vt:vector size="8" baseType="variant">
      <vt:variant>
        <vt:lpstr>已用的字体</vt:lpstr>
      </vt:variant>
      <vt:variant>
        <vt:i4>9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26</vt:i4>
      </vt:variant>
      <vt:variant>
        <vt:lpstr>幻灯片标题</vt:lpstr>
      </vt:variant>
      <vt:variant>
        <vt:i4>58</vt:i4>
      </vt:variant>
    </vt:vector>
  </HeadingPairs>
  <TitlesOfParts>
    <vt:vector size="95" baseType="lpstr">
      <vt:lpstr>Arial</vt:lpstr>
      <vt:lpstr>宋体</vt:lpstr>
      <vt:lpstr>Wingdings</vt:lpstr>
      <vt:lpstr>微软雅黑</vt:lpstr>
      <vt:lpstr>Arial Unicode MS</vt:lpstr>
      <vt:lpstr>等线</vt:lpstr>
      <vt:lpstr>Calibri</vt:lpstr>
      <vt:lpstr>Calibri Light</vt:lpstr>
      <vt:lpstr>等线 Light</vt:lpstr>
      <vt:lpstr>Office 主题​​</vt:lpstr>
      <vt:lpstr>Office 主题</vt:lpstr>
      <vt:lpstr>Excel.Sheet.12</vt:lpstr>
      <vt:lpstr>Excel.Sheet.12</vt:lpstr>
      <vt:lpstr>Equation.KSEE3</vt:lpstr>
      <vt:lpstr>Equation.KSEE3</vt:lpstr>
      <vt:lpstr>Equation.KSEE3</vt:lpstr>
      <vt:lpstr>Package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Equation.DSMT4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Substitution-based White-box oriented block cipher with Affine Networks</vt:lpstr>
      <vt:lpstr>Foreword</vt:lpstr>
      <vt:lpstr>Outlines</vt:lpstr>
      <vt:lpstr>What is “white-box”?</vt:lpstr>
      <vt:lpstr>The Kerckhoffs's principle</vt:lpstr>
      <vt:lpstr>The practical issues of key protection</vt:lpstr>
      <vt:lpstr>The adversary model of binay codes</vt:lpstr>
      <vt:lpstr>PowerPoint 演示文稿</vt:lpstr>
      <vt:lpstr>A Practical Case: Trustonic TEE + Intertrust Whitecryption</vt:lpstr>
      <vt:lpstr>Typical Mobile Applications with WBC</vt:lpstr>
      <vt:lpstr>Key protections in different goals</vt:lpstr>
      <vt:lpstr>The proposed definitions of white-box block ciphers</vt:lpstr>
      <vt:lpstr>Theoretical death sentences: Resovling Affine Networks</vt:lpstr>
      <vt:lpstr>Attacks on WB-AES/SM4</vt:lpstr>
      <vt:lpstr>Known failures in practice</vt:lpstr>
      <vt:lpstr>ASASA-like designs</vt:lpstr>
      <vt:lpstr>Side-channel attacks on ASASA</vt:lpstr>
      <vt:lpstr>New approaches of WBC</vt:lpstr>
      <vt:lpstr>SPACE - Bogdanov et al. CCS 2015 </vt:lpstr>
      <vt:lpstr>SPNBox - Bogdanov et al. AC2016</vt:lpstr>
      <vt:lpstr>Affine networks (ASASA) are still necessary</vt:lpstr>
      <vt:lpstr>Our experiments on lighweight white-box block cipher implementations</vt:lpstr>
      <vt:lpstr>Outlines</vt:lpstr>
      <vt:lpstr>The design rationle of SWAN</vt:lpstr>
      <vt:lpstr>The SWAN round function</vt:lpstr>
      <vt:lpstr>The      function </vt:lpstr>
      <vt:lpstr>The parameters for </vt:lpstr>
      <vt:lpstr>The     function of SWAN64 </vt:lpstr>
      <vt:lpstr>The      function </vt:lpstr>
      <vt:lpstr>The SWAN sbox</vt:lpstr>
      <vt:lpstr>The SWAN sbox</vt:lpstr>
      <vt:lpstr>SWAN    function</vt:lpstr>
      <vt:lpstr>The active sboxes of SWAN</vt:lpstr>
      <vt:lpstr>The active sboxes of SWAN differential analysis</vt:lpstr>
      <vt:lpstr>The active sboxes of SWAN differential analysis</vt:lpstr>
      <vt:lpstr>The differential of SWAN64 (3rd-party)</vt:lpstr>
      <vt:lpstr>The differential of SWAN256 (3rd-party)</vt:lpstr>
      <vt:lpstr>The     value</vt:lpstr>
      <vt:lpstr>The affect of      on related-key attacks</vt:lpstr>
      <vt:lpstr>Why two-round Feistel?</vt:lpstr>
      <vt:lpstr>White-box mode of SWAN</vt:lpstr>
      <vt:lpstr>White-box secuirty analysis (1)</vt:lpstr>
      <vt:lpstr>White-box secuirty analysis (2)</vt:lpstr>
      <vt:lpstr>The     value </vt:lpstr>
      <vt:lpstr>The     value </vt:lpstr>
      <vt:lpstr>Hardware performance - parallel β function</vt:lpstr>
      <vt:lpstr>Estimated Hardware performance - serial β function</vt:lpstr>
      <vt:lpstr>Hardware performance comparison</vt:lpstr>
      <vt:lpstr>Software performance comparison - VS </vt:lpstr>
      <vt:lpstr>Software performance comparison - GCC</vt:lpstr>
      <vt:lpstr>Side-channel resistances with TI</vt:lpstr>
      <vt:lpstr>White-box mode costs of SWAN</vt:lpstr>
      <vt:lpstr>White-box implementation costs </vt:lpstr>
      <vt:lpstr>White-Box experiments on Android</vt:lpstr>
      <vt:lpstr>Outlines</vt:lpstr>
      <vt:lpstr>Conclusion</vt:lpstr>
      <vt:lpstr>If SWAN fails?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kingsoft</dc:creator>
  <cp:lastModifiedBy>nc_gz</cp:lastModifiedBy>
  <cp:revision>612</cp:revision>
  <dcterms:created xsi:type="dcterms:W3CDTF">2019-04-11T09:34:00Z</dcterms:created>
  <dcterms:modified xsi:type="dcterms:W3CDTF">2019-04-14T04:10:09Z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2052-11.1.0.8205</vt:lpwstr>
  </property>
</Properties>
</file>